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83"/>
  </p:notesMasterIdLst>
  <p:handoutMasterIdLst>
    <p:handoutMasterId r:id="rId84"/>
  </p:handoutMasterIdLst>
  <p:sldIdLst>
    <p:sldId id="774" r:id="rId2"/>
    <p:sldId id="931" r:id="rId3"/>
    <p:sldId id="758" r:id="rId4"/>
    <p:sldId id="1030" r:id="rId5"/>
    <p:sldId id="760" r:id="rId6"/>
    <p:sldId id="761" r:id="rId7"/>
    <p:sldId id="762" r:id="rId8"/>
    <p:sldId id="763" r:id="rId9"/>
    <p:sldId id="1029" r:id="rId10"/>
    <p:sldId id="889" r:id="rId11"/>
    <p:sldId id="937" r:id="rId12"/>
    <p:sldId id="1008" r:id="rId13"/>
    <p:sldId id="1009" r:id="rId14"/>
    <p:sldId id="939" r:id="rId15"/>
    <p:sldId id="1024" r:id="rId16"/>
    <p:sldId id="940" r:id="rId17"/>
    <p:sldId id="942" r:id="rId18"/>
    <p:sldId id="945" r:id="rId19"/>
    <p:sldId id="946" r:id="rId20"/>
    <p:sldId id="1011" r:id="rId21"/>
    <p:sldId id="948" r:id="rId22"/>
    <p:sldId id="950" r:id="rId23"/>
    <p:sldId id="951" r:id="rId24"/>
    <p:sldId id="952" r:id="rId25"/>
    <p:sldId id="953" r:id="rId26"/>
    <p:sldId id="1013" r:id="rId27"/>
    <p:sldId id="954" r:id="rId28"/>
    <p:sldId id="955" r:id="rId29"/>
    <p:sldId id="1014" r:id="rId30"/>
    <p:sldId id="956" r:id="rId31"/>
    <p:sldId id="957" r:id="rId32"/>
    <p:sldId id="958" r:id="rId33"/>
    <p:sldId id="959" r:id="rId34"/>
    <p:sldId id="1015" r:id="rId35"/>
    <p:sldId id="961" r:id="rId36"/>
    <p:sldId id="962" r:id="rId37"/>
    <p:sldId id="963" r:id="rId38"/>
    <p:sldId id="964" r:id="rId39"/>
    <p:sldId id="965" r:id="rId40"/>
    <p:sldId id="1017" r:id="rId41"/>
    <p:sldId id="966" r:id="rId42"/>
    <p:sldId id="1018" r:id="rId43"/>
    <p:sldId id="967" r:id="rId44"/>
    <p:sldId id="970" r:id="rId45"/>
    <p:sldId id="972" r:id="rId46"/>
    <p:sldId id="1019" r:id="rId47"/>
    <p:sldId id="1020" r:id="rId48"/>
    <p:sldId id="976" r:id="rId49"/>
    <p:sldId id="1031" r:id="rId50"/>
    <p:sldId id="977" r:id="rId51"/>
    <p:sldId id="978" r:id="rId52"/>
    <p:sldId id="979" r:id="rId53"/>
    <p:sldId id="980" r:id="rId54"/>
    <p:sldId id="981" r:id="rId55"/>
    <p:sldId id="988" r:id="rId56"/>
    <p:sldId id="989" r:id="rId57"/>
    <p:sldId id="990" r:id="rId58"/>
    <p:sldId id="991" r:id="rId59"/>
    <p:sldId id="992" r:id="rId60"/>
    <p:sldId id="993" r:id="rId61"/>
    <p:sldId id="994" r:id="rId62"/>
    <p:sldId id="996" r:id="rId63"/>
    <p:sldId id="998" r:id="rId64"/>
    <p:sldId id="1032" r:id="rId65"/>
    <p:sldId id="995" r:id="rId66"/>
    <p:sldId id="1021" r:id="rId67"/>
    <p:sldId id="1000" r:id="rId68"/>
    <p:sldId id="1007" r:id="rId69"/>
    <p:sldId id="1022" r:id="rId70"/>
    <p:sldId id="1001" r:id="rId71"/>
    <p:sldId id="904" r:id="rId72"/>
    <p:sldId id="905" r:id="rId73"/>
    <p:sldId id="906" r:id="rId74"/>
    <p:sldId id="919" r:id="rId75"/>
    <p:sldId id="915" r:id="rId76"/>
    <p:sldId id="920" r:id="rId77"/>
    <p:sldId id="924" r:id="rId78"/>
    <p:sldId id="925" r:id="rId79"/>
    <p:sldId id="926" r:id="rId80"/>
    <p:sldId id="898" r:id="rId81"/>
    <p:sldId id="664" r:id="rId82"/>
  </p:sldIdLst>
  <p:sldSz cx="9144000" cy="6858000" type="screen4x3"/>
  <p:notesSz cx="6858000" cy="92948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chnical Services" initials="TS" lastIdx="1" clrIdx="0">
    <p:extLst>
      <p:ext uri="{19B8F6BF-5375-455C-9EA6-DF929625EA0E}">
        <p15:presenceInfo xmlns:p15="http://schemas.microsoft.com/office/powerpoint/2012/main" userId="Technical Servic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6C4"/>
    <a:srgbClr val="F68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85" autoAdjust="0"/>
    <p:restoredTop sz="96404" autoAdjust="0"/>
  </p:normalViewPr>
  <p:slideViewPr>
    <p:cSldViewPr snapToGrid="0">
      <p:cViewPr varScale="1">
        <p:scale>
          <a:sx n="67" d="100"/>
          <a:sy n="67" d="100"/>
        </p:scale>
        <p:origin x="1560" y="40"/>
      </p:cViewPr>
      <p:guideLst>
        <p:guide orient="horz" pos="2160"/>
        <p:guide pos="2880"/>
      </p:guideLst>
    </p:cSldViewPr>
  </p:slideViewPr>
  <p:outlineViewPr>
    <p:cViewPr>
      <p:scale>
        <a:sx n="33" d="100"/>
        <a:sy n="33" d="100"/>
      </p:scale>
      <p:origin x="0" y="-93684"/>
    </p:cViewPr>
  </p:outlineViewPr>
  <p:notesTextViewPr>
    <p:cViewPr>
      <p:scale>
        <a:sx n="100" d="100"/>
        <a:sy n="100" d="100"/>
      </p:scale>
      <p:origin x="0" y="0"/>
    </p:cViewPr>
  </p:notesTextViewPr>
  <p:sorterViewPr>
    <p:cViewPr>
      <p:scale>
        <a:sx n="100" d="100"/>
        <a:sy n="100" d="100"/>
      </p:scale>
      <p:origin x="0" y="-125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1495" cy="464426"/>
          </a:xfrm>
          <a:prstGeom prst="rect">
            <a:avLst/>
          </a:prstGeom>
        </p:spPr>
        <p:txBody>
          <a:bodyPr vert="horz" lIns="89189" tIns="44594" rIns="89189" bIns="44594" rtlCol="0"/>
          <a:lstStyle>
            <a:lvl1pPr algn="l">
              <a:defRPr sz="1100">
                <a:latin typeface="Arial" charset="0"/>
              </a:defRPr>
            </a:lvl1pPr>
          </a:lstStyle>
          <a:p>
            <a:pPr>
              <a:defRPr/>
            </a:pPr>
            <a:endParaRPr lang="en-US"/>
          </a:p>
        </p:txBody>
      </p:sp>
      <p:sp>
        <p:nvSpPr>
          <p:cNvPr id="3" name="Date Placeholder 2"/>
          <p:cNvSpPr>
            <a:spLocks noGrp="1"/>
          </p:cNvSpPr>
          <p:nvPr>
            <p:ph type="dt" sz="quarter" idx="1"/>
          </p:nvPr>
        </p:nvSpPr>
        <p:spPr>
          <a:xfrm>
            <a:off x="3884988" y="2"/>
            <a:ext cx="2971495" cy="464426"/>
          </a:xfrm>
          <a:prstGeom prst="rect">
            <a:avLst/>
          </a:prstGeom>
        </p:spPr>
        <p:txBody>
          <a:bodyPr vert="horz" lIns="89189" tIns="44594" rIns="89189" bIns="44594" rtlCol="0"/>
          <a:lstStyle>
            <a:lvl1pPr algn="r">
              <a:defRPr sz="1100">
                <a:latin typeface="Arial" charset="0"/>
              </a:defRPr>
            </a:lvl1pPr>
          </a:lstStyle>
          <a:p>
            <a:pPr>
              <a:defRPr/>
            </a:pPr>
            <a:fld id="{2BAA9EC6-13E8-41FB-8055-813754BD9FAE}" type="datetimeFigureOut">
              <a:rPr lang="en-US"/>
              <a:pPr>
                <a:defRPr/>
              </a:pPr>
              <a:t>10/4/2022</a:t>
            </a:fld>
            <a:endParaRPr lang="en-US" dirty="0"/>
          </a:p>
        </p:txBody>
      </p:sp>
      <p:sp>
        <p:nvSpPr>
          <p:cNvPr id="4" name="Footer Placeholder 3"/>
          <p:cNvSpPr>
            <a:spLocks noGrp="1"/>
          </p:cNvSpPr>
          <p:nvPr>
            <p:ph type="ftr" sz="quarter" idx="2"/>
          </p:nvPr>
        </p:nvSpPr>
        <p:spPr>
          <a:xfrm>
            <a:off x="4" y="8828815"/>
            <a:ext cx="2971495" cy="464426"/>
          </a:xfrm>
          <a:prstGeom prst="rect">
            <a:avLst/>
          </a:prstGeom>
        </p:spPr>
        <p:txBody>
          <a:bodyPr vert="horz" lIns="89189" tIns="44594" rIns="89189" bIns="44594" rtlCol="0" anchor="b"/>
          <a:lstStyle>
            <a:lvl1pPr algn="l">
              <a:defRPr sz="1100">
                <a:latin typeface="Arial" charset="0"/>
              </a:defRPr>
            </a:lvl1pPr>
          </a:lstStyle>
          <a:p>
            <a:pPr>
              <a:defRPr/>
            </a:pPr>
            <a:endParaRPr lang="en-US"/>
          </a:p>
        </p:txBody>
      </p:sp>
      <p:sp>
        <p:nvSpPr>
          <p:cNvPr id="5" name="Slide Number Placeholder 4"/>
          <p:cNvSpPr>
            <a:spLocks noGrp="1"/>
          </p:cNvSpPr>
          <p:nvPr>
            <p:ph type="sldNum" sz="quarter" idx="3"/>
          </p:nvPr>
        </p:nvSpPr>
        <p:spPr>
          <a:xfrm>
            <a:off x="3884988" y="8828815"/>
            <a:ext cx="2971495" cy="464426"/>
          </a:xfrm>
          <a:prstGeom prst="rect">
            <a:avLst/>
          </a:prstGeom>
        </p:spPr>
        <p:txBody>
          <a:bodyPr vert="horz" lIns="89189" tIns="44594" rIns="89189" bIns="44594" rtlCol="0" anchor="b"/>
          <a:lstStyle>
            <a:lvl1pPr algn="r">
              <a:defRPr sz="1100">
                <a:latin typeface="Arial" charset="0"/>
              </a:defRPr>
            </a:lvl1pPr>
          </a:lstStyle>
          <a:p>
            <a:pPr>
              <a:defRPr/>
            </a:pPr>
            <a:fld id="{F5D00DE3-D8A6-4356-A77F-484D120039B6}" type="slidenum">
              <a:rPr lang="en-US"/>
              <a:pPr>
                <a:defRPr/>
              </a:pPr>
              <a:t>‹#›</a:t>
            </a:fld>
            <a:endParaRPr lang="en-US" dirty="0"/>
          </a:p>
        </p:txBody>
      </p:sp>
    </p:spTree>
    <p:extLst>
      <p:ext uri="{BB962C8B-B14F-4D97-AF65-F5344CB8AC3E}">
        <p14:creationId xmlns:p14="http://schemas.microsoft.com/office/powerpoint/2010/main" val="4200323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71495" cy="464426"/>
          </a:xfrm>
          <a:prstGeom prst="rect">
            <a:avLst/>
          </a:prstGeom>
        </p:spPr>
        <p:txBody>
          <a:bodyPr vert="horz" lIns="89189" tIns="44594" rIns="89189" bIns="44594" rtlCol="0"/>
          <a:lstStyle>
            <a:lvl1pPr algn="l">
              <a:defRPr sz="1100">
                <a:latin typeface="Arial" charset="0"/>
              </a:defRPr>
            </a:lvl1pPr>
          </a:lstStyle>
          <a:p>
            <a:pPr>
              <a:defRPr/>
            </a:pPr>
            <a:endParaRPr lang="en-US"/>
          </a:p>
        </p:txBody>
      </p:sp>
      <p:sp>
        <p:nvSpPr>
          <p:cNvPr id="3" name="Date Placeholder 2"/>
          <p:cNvSpPr>
            <a:spLocks noGrp="1"/>
          </p:cNvSpPr>
          <p:nvPr>
            <p:ph type="dt" idx="1"/>
          </p:nvPr>
        </p:nvSpPr>
        <p:spPr>
          <a:xfrm>
            <a:off x="3884988" y="2"/>
            <a:ext cx="2971495" cy="464426"/>
          </a:xfrm>
          <a:prstGeom prst="rect">
            <a:avLst/>
          </a:prstGeom>
        </p:spPr>
        <p:txBody>
          <a:bodyPr vert="horz" lIns="89189" tIns="44594" rIns="89189" bIns="44594" rtlCol="0"/>
          <a:lstStyle>
            <a:lvl1pPr algn="r">
              <a:defRPr sz="1100">
                <a:latin typeface="Arial" charset="0"/>
              </a:defRPr>
            </a:lvl1pPr>
          </a:lstStyle>
          <a:p>
            <a:pPr>
              <a:defRPr/>
            </a:pPr>
            <a:fld id="{ACC3F326-F021-4D00-B3D3-DC09FA60B034}" type="datetimeFigureOut">
              <a:rPr lang="en-US"/>
              <a:pPr>
                <a:defRPr/>
              </a:pPr>
              <a:t>10/4/2022</a:t>
            </a:fld>
            <a:endParaRPr lang="en-US" dirty="0"/>
          </a:p>
        </p:txBody>
      </p:sp>
      <p:sp>
        <p:nvSpPr>
          <p:cNvPr id="4" name="Slide Image Placeholder 3"/>
          <p:cNvSpPr>
            <a:spLocks noGrp="1" noRot="1" noChangeAspect="1"/>
          </p:cNvSpPr>
          <p:nvPr>
            <p:ph type="sldImg" idx="2"/>
          </p:nvPr>
        </p:nvSpPr>
        <p:spPr>
          <a:xfrm>
            <a:off x="1108075" y="698500"/>
            <a:ext cx="4643438" cy="3484563"/>
          </a:xfrm>
          <a:prstGeom prst="rect">
            <a:avLst/>
          </a:prstGeom>
          <a:noFill/>
          <a:ln w="12700">
            <a:solidFill>
              <a:prstClr val="black"/>
            </a:solidFill>
          </a:ln>
        </p:spPr>
        <p:txBody>
          <a:bodyPr vert="horz" lIns="89189" tIns="44594" rIns="89189" bIns="44594" rtlCol="0" anchor="ctr"/>
          <a:lstStyle/>
          <a:p>
            <a:pPr lvl="0"/>
            <a:endParaRPr lang="en-US" noProof="0" dirty="0"/>
          </a:p>
        </p:txBody>
      </p:sp>
      <p:sp>
        <p:nvSpPr>
          <p:cNvPr id="5" name="Notes Placeholder 4"/>
          <p:cNvSpPr>
            <a:spLocks noGrp="1"/>
          </p:cNvSpPr>
          <p:nvPr>
            <p:ph type="body" sz="quarter" idx="3"/>
          </p:nvPr>
        </p:nvSpPr>
        <p:spPr>
          <a:xfrm>
            <a:off x="685498" y="4414412"/>
            <a:ext cx="5487008" cy="4182981"/>
          </a:xfrm>
          <a:prstGeom prst="rect">
            <a:avLst/>
          </a:prstGeom>
        </p:spPr>
        <p:txBody>
          <a:bodyPr vert="horz" lIns="89189" tIns="44594" rIns="89189" bIns="4459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8815"/>
            <a:ext cx="2971495" cy="464426"/>
          </a:xfrm>
          <a:prstGeom prst="rect">
            <a:avLst/>
          </a:prstGeom>
        </p:spPr>
        <p:txBody>
          <a:bodyPr vert="horz" lIns="89189" tIns="44594" rIns="89189" bIns="44594" rtlCol="0" anchor="b"/>
          <a:lstStyle>
            <a:lvl1pPr algn="l">
              <a:defRPr sz="1100">
                <a:latin typeface="Arial" charset="0"/>
              </a:defRPr>
            </a:lvl1pPr>
          </a:lstStyle>
          <a:p>
            <a:pPr>
              <a:defRPr/>
            </a:pPr>
            <a:endParaRPr lang="en-US"/>
          </a:p>
        </p:txBody>
      </p:sp>
      <p:sp>
        <p:nvSpPr>
          <p:cNvPr id="7" name="Slide Number Placeholder 6"/>
          <p:cNvSpPr>
            <a:spLocks noGrp="1"/>
          </p:cNvSpPr>
          <p:nvPr>
            <p:ph type="sldNum" sz="quarter" idx="5"/>
          </p:nvPr>
        </p:nvSpPr>
        <p:spPr>
          <a:xfrm>
            <a:off x="3884988" y="8828815"/>
            <a:ext cx="2971495" cy="464426"/>
          </a:xfrm>
          <a:prstGeom prst="rect">
            <a:avLst/>
          </a:prstGeom>
        </p:spPr>
        <p:txBody>
          <a:bodyPr vert="horz" lIns="89189" tIns="44594" rIns="89189" bIns="44594" rtlCol="0" anchor="b"/>
          <a:lstStyle>
            <a:lvl1pPr algn="r">
              <a:defRPr sz="1100">
                <a:latin typeface="Arial" charset="0"/>
              </a:defRPr>
            </a:lvl1pPr>
          </a:lstStyle>
          <a:p>
            <a:pPr>
              <a:defRPr/>
            </a:pPr>
            <a:fld id="{505B569A-4CE2-40F8-9A26-F82434AD7B59}" type="slidenum">
              <a:rPr lang="en-US"/>
              <a:pPr>
                <a:defRPr/>
              </a:pPr>
              <a:t>‹#›</a:t>
            </a:fld>
            <a:endParaRPr lang="en-US" dirty="0"/>
          </a:p>
        </p:txBody>
      </p:sp>
    </p:spTree>
    <p:extLst>
      <p:ext uri="{BB962C8B-B14F-4D97-AF65-F5344CB8AC3E}">
        <p14:creationId xmlns:p14="http://schemas.microsoft.com/office/powerpoint/2010/main" val="46975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hesaa.org/Pages/StateApplicationDeadlines.aspx" TargetMode="External"/><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hyperlink" Target="https://www.hesaa.org/Pages/1819or1920.aspx" TargetMode="Externa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2</a:t>
            </a:fld>
            <a:endParaRPr lang="en-US" dirty="0"/>
          </a:p>
        </p:txBody>
      </p:sp>
    </p:spTree>
    <p:extLst>
      <p:ext uri="{BB962C8B-B14F-4D97-AF65-F5344CB8AC3E}">
        <p14:creationId xmlns:p14="http://schemas.microsoft.com/office/powerpoint/2010/main" val="72321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2020-21 “Create</a:t>
            </a:r>
            <a:r>
              <a:rPr lang="en-US" altLang="en-US" baseline="0" dirty="0"/>
              <a:t> a Save Key” view.</a:t>
            </a:r>
            <a:endParaRPr lang="en-US" altLang="en-US" dirty="0"/>
          </a:p>
          <a:p>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The “Save Key” allows an applicant to save their FAFSA application and return at a later time to complete and submit the application. </a:t>
            </a:r>
            <a:r>
              <a:rPr lang="en-US" sz="1200" kern="1200" dirty="0">
                <a:solidFill>
                  <a:schemeClr val="tx1"/>
                </a:solidFill>
                <a:effectLst/>
                <a:latin typeface="+mn-lt"/>
                <a:ea typeface="+mn-ea"/>
                <a:cs typeface="+mn-cs"/>
              </a:rPr>
              <a:t>The application is saved for 45 days, unless the student submits their application for processing prior to that</a:t>
            </a:r>
            <a:r>
              <a:rPr lang="en-US" altLang="en-US" dirty="0"/>
              <a:t>. Additionally, the Save Key provides applicants a way</a:t>
            </a:r>
            <a:r>
              <a:rPr lang="en-US" sz="1200" b="0" i="0" kern="1200" dirty="0">
                <a:solidFill>
                  <a:schemeClr val="tx1"/>
                </a:solidFill>
                <a:effectLst/>
                <a:latin typeface="+mn-lt"/>
                <a:ea typeface="+mn-ea"/>
                <a:cs typeface="+mn-cs"/>
              </a:rPr>
              <a:t> to share access to their </a:t>
            </a:r>
            <a:r>
              <a:rPr lang="en-US" sz="1200" b="0" i="1" kern="1200" dirty="0">
                <a:solidFill>
                  <a:schemeClr val="tx1"/>
                </a:solidFill>
                <a:effectLst/>
                <a:latin typeface="+mn-lt"/>
                <a:ea typeface="+mn-ea"/>
                <a:cs typeface="+mn-cs"/>
              </a:rPr>
              <a:t>Free Application for Federal Student Aid</a:t>
            </a:r>
            <a:r>
              <a:rPr lang="en-US" sz="1200" b="0" i="0" kern="1200" dirty="0">
                <a:solidFill>
                  <a:schemeClr val="tx1"/>
                </a:solidFill>
                <a:effectLst/>
                <a:latin typeface="+mn-lt"/>
                <a:ea typeface="+mn-ea"/>
                <a:cs typeface="+mn-cs"/>
              </a:rPr>
              <a:t> (FAFSA</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application or correction if their parent(s) needs to add information or sign it.</a:t>
            </a:r>
            <a:endParaRPr 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17</a:t>
            </a:fld>
            <a:endParaRPr lang="en-US" dirty="0"/>
          </a:p>
        </p:txBody>
      </p:sp>
    </p:spTree>
    <p:extLst>
      <p:ext uri="{BB962C8B-B14F-4D97-AF65-F5344CB8AC3E}">
        <p14:creationId xmlns:p14="http://schemas.microsoft.com/office/powerpoint/2010/main" val="86449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2020-21 “Student E-mail and Phone” view.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This view is new to 2020-21,</a:t>
            </a:r>
            <a:r>
              <a:rPr lang="en-US" altLang="en-US" baseline="0" dirty="0"/>
              <a:t> as email and phone are now on one page to sync fafsa.gov and the mobile app.</a:t>
            </a:r>
            <a:endParaRPr lang="en-US" altLang="en-US" dirty="0"/>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Note: While not mandatory, it is beneficial for the student/parent to include an e-mail address on the FAFSA application in order to receive important communications</a:t>
            </a:r>
            <a:r>
              <a:rPr lang="en-US" altLang="en-US" baseline="0" dirty="0"/>
              <a:t> about their financial aid.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18</a:t>
            </a:fld>
            <a:endParaRPr lang="en-US" dirty="0"/>
          </a:p>
        </p:txBody>
      </p:sp>
    </p:spTree>
    <p:extLst>
      <p:ext uri="{BB962C8B-B14F-4D97-AF65-F5344CB8AC3E}">
        <p14:creationId xmlns:p14="http://schemas.microsoft.com/office/powerpoint/2010/main" val="342515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2020-21 “Student Address” view.</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Note:</a:t>
            </a:r>
            <a:r>
              <a:rPr lang="en-US" altLang="en-US" baseline="0" dirty="0"/>
              <a:t> Email address is no longer on this page as it has been given it’s own page.</a:t>
            </a:r>
            <a:endParaRPr lang="en-US" alt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19</a:t>
            </a:fld>
            <a:endParaRPr lang="en-US" dirty="0"/>
          </a:p>
        </p:txBody>
      </p:sp>
    </p:spTree>
    <p:extLst>
      <p:ext uri="{BB962C8B-B14F-4D97-AF65-F5344CB8AC3E}">
        <p14:creationId xmlns:p14="http://schemas.microsoft.com/office/powerpoint/2010/main" val="35746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a:t>
            </a:r>
            <a:r>
              <a:rPr lang="en-US" altLang="en-US" baseline="0" dirty="0"/>
              <a:t> Education” view.</a:t>
            </a:r>
          </a:p>
          <a:p>
            <a:endParaRPr lang="en-US" altLang="en-US" baseline="0" dirty="0"/>
          </a:p>
          <a:p>
            <a:r>
              <a:rPr lang="en-US" altLang="en-US" baseline="0" dirty="0"/>
              <a:t>Note: Question 30 has been updated to now include the word “college” in order to help applicants answer the question properly.  </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21</a:t>
            </a:fld>
            <a:endParaRPr lang="en-US" dirty="0"/>
          </a:p>
        </p:txBody>
      </p:sp>
    </p:spTree>
    <p:extLst>
      <p:ext uri="{BB962C8B-B14F-4D97-AF65-F5344CB8AC3E}">
        <p14:creationId xmlns:p14="http://schemas.microsoft.com/office/powerpoint/2010/main" val="325677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2020-21 “Student Driver’s License” view.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This view is new to 2020-21,</a:t>
            </a:r>
            <a:r>
              <a:rPr lang="en-US" altLang="en-US" baseline="0" dirty="0"/>
              <a:t> as driver’s license number and driver’s license state are now on one page to sync fafsa.gov and the mobile app.</a:t>
            </a: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22</a:t>
            </a:fld>
            <a:endParaRPr lang="en-US" dirty="0"/>
          </a:p>
        </p:txBody>
      </p:sp>
    </p:spTree>
    <p:extLst>
      <p:ext uri="{BB962C8B-B14F-4D97-AF65-F5344CB8AC3E}">
        <p14:creationId xmlns:p14="http://schemas.microsoft.com/office/powerpoint/2010/main" val="92898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a:t>
            </a:r>
            <a:r>
              <a:rPr lang="en-US" altLang="en-US" baseline="0" dirty="0"/>
              <a:t> Foster Care/Parent Education Completion</a:t>
            </a:r>
            <a:r>
              <a:rPr lang="en-US" altLang="en-US" dirty="0"/>
              <a:t>”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23</a:t>
            </a:fld>
            <a:endParaRPr lang="en-US" dirty="0"/>
          </a:p>
        </p:txBody>
      </p:sp>
    </p:spTree>
    <p:extLst>
      <p:ext uri="{BB962C8B-B14F-4D97-AF65-F5344CB8AC3E}">
        <p14:creationId xmlns:p14="http://schemas.microsoft.com/office/powerpoint/2010/main" val="40089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“Search for High School” view.</a:t>
            </a:r>
          </a:p>
          <a:p>
            <a:endParaRPr lang="en-US" dirty="0"/>
          </a:p>
          <a:p>
            <a:r>
              <a:rPr lang="en-US" dirty="0"/>
              <a:t>Note:</a:t>
            </a:r>
            <a:r>
              <a:rPr lang="en-US" baseline="0" dirty="0"/>
              <a:t> This is the first view for the School Selection section.</a:t>
            </a:r>
            <a:endParaRPr 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24</a:t>
            </a:fld>
            <a:endParaRPr lang="en-US" dirty="0"/>
          </a:p>
        </p:txBody>
      </p:sp>
    </p:spTree>
    <p:extLst>
      <p:ext uri="{BB962C8B-B14F-4D97-AF65-F5344CB8AC3E}">
        <p14:creationId xmlns:p14="http://schemas.microsoft.com/office/powerpoint/2010/main" val="212880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“Search for High School Results”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25</a:t>
            </a:fld>
            <a:endParaRPr lang="en-US" dirty="0"/>
          </a:p>
        </p:txBody>
      </p:sp>
    </p:spTree>
    <p:extLst>
      <p:ext uri="{BB962C8B-B14F-4D97-AF65-F5344CB8AC3E}">
        <p14:creationId xmlns:p14="http://schemas.microsoft.com/office/powerpoint/2010/main" val="27303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two</a:t>
            </a:r>
            <a:r>
              <a:rPr lang="en-US" baseline="0" dirty="0"/>
              <a:t> slides to confirm HS.</a:t>
            </a:r>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26</a:t>
            </a:fld>
            <a:endParaRPr lang="en-US" dirty="0"/>
          </a:p>
        </p:txBody>
      </p:sp>
    </p:spTree>
    <p:extLst>
      <p:ext uri="{BB962C8B-B14F-4D97-AF65-F5344CB8AC3E}">
        <p14:creationId xmlns:p14="http://schemas.microsoft.com/office/powerpoint/2010/main" val="1588136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“Search for Colleges”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27</a:t>
            </a:fld>
            <a:endParaRPr lang="en-US" dirty="0"/>
          </a:p>
        </p:txBody>
      </p:sp>
    </p:spTree>
    <p:extLst>
      <p:ext uri="{BB962C8B-B14F-4D97-AF65-F5344CB8AC3E}">
        <p14:creationId xmlns:p14="http://schemas.microsoft.com/office/powerpoint/2010/main" val="44277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3</a:t>
            </a:fld>
            <a:endParaRPr lang="en-US" dirty="0"/>
          </a:p>
        </p:txBody>
      </p:sp>
    </p:spTree>
    <p:extLst>
      <p:ext uri="{BB962C8B-B14F-4D97-AF65-F5344CB8AC3E}">
        <p14:creationId xmlns:p14="http://schemas.microsoft.com/office/powerpoint/2010/main" val="10321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“Selected</a:t>
            </a:r>
            <a:r>
              <a:rPr lang="en-US" baseline="0" dirty="0"/>
              <a:t> Colleges and </a:t>
            </a:r>
            <a:r>
              <a:rPr lang="en-US" dirty="0"/>
              <a:t>Housing Plans”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28</a:t>
            </a:fld>
            <a:endParaRPr lang="en-US" dirty="0"/>
          </a:p>
        </p:txBody>
      </p:sp>
    </p:spTree>
    <p:extLst>
      <p:ext uri="{BB962C8B-B14F-4D97-AF65-F5344CB8AC3E}">
        <p14:creationId xmlns:p14="http://schemas.microsoft.com/office/powerpoint/2010/main" val="183774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a:t>
            </a:r>
            <a:r>
              <a:rPr lang="en-US" altLang="en-US" baseline="0" dirty="0"/>
              <a:t> Marital Status</a:t>
            </a:r>
            <a:r>
              <a:rPr lang="en-US" altLang="en-US" dirty="0"/>
              <a:t>” view.</a:t>
            </a:r>
          </a:p>
          <a:p>
            <a:endParaRPr lang="en-US" altLang="en-US" dirty="0"/>
          </a:p>
          <a:p>
            <a:r>
              <a:rPr lang="en-US" altLang="en-US" dirty="0"/>
              <a:t>Note: This is the</a:t>
            </a:r>
            <a:r>
              <a:rPr lang="en-US" altLang="en-US" baseline="0" dirty="0"/>
              <a:t> first view of the Dependency Status section, this view is also a new view in order to sync fafsa.gov and the mobile app.</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30</a:t>
            </a:fld>
            <a:endParaRPr lang="en-US" dirty="0"/>
          </a:p>
        </p:txBody>
      </p:sp>
    </p:spTree>
    <p:extLst>
      <p:ext uri="{BB962C8B-B14F-4D97-AF65-F5344CB8AC3E}">
        <p14:creationId xmlns:p14="http://schemas.microsoft.com/office/powerpoint/2010/main" val="440076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“Does</a:t>
            </a:r>
            <a:r>
              <a:rPr lang="en-US" baseline="0" dirty="0"/>
              <a:t> Student Have Dependents?”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31</a:t>
            </a:fld>
            <a:endParaRPr lang="en-US" dirty="0"/>
          </a:p>
        </p:txBody>
      </p:sp>
    </p:spTree>
    <p:extLst>
      <p:ext uri="{BB962C8B-B14F-4D97-AF65-F5344CB8AC3E}">
        <p14:creationId xmlns:p14="http://schemas.microsoft.com/office/powerpoint/2010/main" val="215750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“Student Additional Dependency Questions” view.</a:t>
            </a:r>
          </a:p>
          <a:p>
            <a:endParaRPr 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32</a:t>
            </a:fld>
            <a:endParaRPr lang="en-US" dirty="0"/>
          </a:p>
        </p:txBody>
      </p:sp>
    </p:spTree>
    <p:extLst>
      <p:ext uri="{BB962C8B-B14F-4D97-AF65-F5344CB8AC3E}">
        <p14:creationId xmlns:p14="http://schemas.microsoft.com/office/powerpoint/2010/main" val="2719402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“Student Homelessness Filter Question” view.</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33</a:t>
            </a:fld>
            <a:endParaRPr lang="en-US" dirty="0"/>
          </a:p>
        </p:txBody>
      </p:sp>
    </p:spTree>
    <p:extLst>
      <p:ext uri="{BB962C8B-B14F-4D97-AF65-F5344CB8AC3E}">
        <p14:creationId xmlns:p14="http://schemas.microsoft.com/office/powerpoint/2010/main" val="3470803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“Parent Marital</a:t>
            </a:r>
            <a:r>
              <a:rPr lang="en-US" altLang="en-US" baseline="0" dirty="0"/>
              <a:t> Status</a:t>
            </a:r>
            <a:r>
              <a:rPr lang="en-US" altLang="en-US" dirty="0"/>
              <a:t>” view.</a:t>
            </a:r>
          </a:p>
          <a:p>
            <a:endParaRPr lang="en-US" altLang="en-US" dirty="0"/>
          </a:p>
          <a:p>
            <a:r>
              <a:rPr lang="en-US" altLang="en-US" dirty="0"/>
              <a:t>Note:</a:t>
            </a:r>
            <a:r>
              <a:rPr lang="en-US" altLang="en-US" baseline="0" dirty="0"/>
              <a:t> This is the first view in the Parent Demographics section.</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35</a:t>
            </a:fld>
            <a:endParaRPr lang="en-US" dirty="0"/>
          </a:p>
        </p:txBody>
      </p:sp>
    </p:spTree>
    <p:extLst>
      <p:ext uri="{BB962C8B-B14F-4D97-AF65-F5344CB8AC3E}">
        <p14:creationId xmlns:p14="http://schemas.microsoft.com/office/powerpoint/2010/main" val="3623873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“Personal Information for Parent” view.</a:t>
            </a:r>
          </a:p>
          <a:p>
            <a:endParaRPr lang="en-US" dirty="0"/>
          </a:p>
          <a:p>
            <a:r>
              <a:rPr lang="en-US" dirty="0"/>
              <a:t>Parent</a:t>
            </a:r>
            <a:r>
              <a:rPr lang="en-US" baseline="0" dirty="0"/>
              <a:t> e-mail is now a part of the information page instead of its own page.</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36</a:t>
            </a:fld>
            <a:endParaRPr lang="en-US" dirty="0"/>
          </a:p>
        </p:txBody>
      </p:sp>
    </p:spTree>
    <p:extLst>
      <p:ext uri="{BB962C8B-B14F-4D97-AF65-F5344CB8AC3E}">
        <p14:creationId xmlns:p14="http://schemas.microsoft.com/office/powerpoint/2010/main" val="402178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“Personal Information for Other Parent”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37</a:t>
            </a:fld>
            <a:endParaRPr lang="en-US" dirty="0"/>
          </a:p>
        </p:txBody>
      </p:sp>
    </p:spTree>
    <p:extLst>
      <p:ext uri="{BB962C8B-B14F-4D97-AF65-F5344CB8AC3E}">
        <p14:creationId xmlns:p14="http://schemas.microsoft.com/office/powerpoint/2010/main" val="447631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“Parent State of Legal Residence”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38</a:t>
            </a:fld>
            <a:endParaRPr lang="en-US" dirty="0"/>
          </a:p>
        </p:txBody>
      </p:sp>
    </p:spTree>
    <p:extLst>
      <p:ext uri="{BB962C8B-B14F-4D97-AF65-F5344CB8AC3E}">
        <p14:creationId xmlns:p14="http://schemas.microsoft.com/office/powerpoint/2010/main" val="2311524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“Parent Household</a:t>
            </a:r>
            <a:r>
              <a:rPr lang="en-US" baseline="0" dirty="0"/>
              <a:t> Info” view.</a:t>
            </a:r>
          </a:p>
          <a:p>
            <a:endParaRPr lang="en-US" baseline="0" dirty="0"/>
          </a:p>
          <a:p>
            <a:r>
              <a:rPr lang="en-US" baseline="0" dirty="0"/>
              <a:t>Parents are required to complete the household size worksheet in an effort to get more accurate information about the number in the parent’s household and the number of those in the household who are in college. Some information will be prefilled, based on responses provided previously within the FAFSA form. The system tallies the totals as the parent completes the worksheet to ensure that there are no mathematical errors.</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39</a:t>
            </a:fld>
            <a:endParaRPr lang="en-US" dirty="0"/>
          </a:p>
        </p:txBody>
      </p:sp>
    </p:spTree>
    <p:extLst>
      <p:ext uri="{BB962C8B-B14F-4D97-AF65-F5344CB8AC3E}">
        <p14:creationId xmlns:p14="http://schemas.microsoft.com/office/powerpoint/2010/main" val="328237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3731" indent="-280406">
              <a:spcBef>
                <a:spcPct val="30000"/>
              </a:spcBef>
              <a:defRPr sz="1200">
                <a:solidFill>
                  <a:schemeClr val="tx1"/>
                </a:solidFill>
                <a:latin typeface="Calibri" pitchFamily="34" charset="0"/>
              </a:defRPr>
            </a:lvl2pPr>
            <a:lvl3pPr marL="1127857" indent="-222768">
              <a:spcBef>
                <a:spcPct val="30000"/>
              </a:spcBef>
              <a:defRPr sz="1200">
                <a:solidFill>
                  <a:schemeClr val="tx1"/>
                </a:solidFill>
                <a:latin typeface="Calibri" pitchFamily="34" charset="0"/>
              </a:defRPr>
            </a:lvl3pPr>
            <a:lvl4pPr marL="1581181" indent="-222768">
              <a:spcBef>
                <a:spcPct val="30000"/>
              </a:spcBef>
              <a:defRPr sz="1200">
                <a:solidFill>
                  <a:schemeClr val="tx1"/>
                </a:solidFill>
                <a:latin typeface="Calibri" pitchFamily="34" charset="0"/>
              </a:defRPr>
            </a:lvl4pPr>
            <a:lvl5pPr marL="2036063" indent="-222768">
              <a:spcBef>
                <a:spcPct val="30000"/>
              </a:spcBef>
              <a:defRPr sz="1200">
                <a:solidFill>
                  <a:schemeClr val="tx1"/>
                </a:solidFill>
                <a:latin typeface="Calibri" pitchFamily="34" charset="0"/>
              </a:defRPr>
            </a:lvl5pPr>
            <a:lvl6pPr marL="2484713" indent="-222768" defTabSz="448650" eaLnBrk="0" fontAlgn="base" hangingPunct="0">
              <a:spcBef>
                <a:spcPct val="30000"/>
              </a:spcBef>
              <a:spcAft>
                <a:spcPct val="0"/>
              </a:spcAft>
              <a:defRPr sz="1200">
                <a:solidFill>
                  <a:schemeClr val="tx1"/>
                </a:solidFill>
                <a:latin typeface="Calibri" pitchFamily="34" charset="0"/>
              </a:defRPr>
            </a:lvl6pPr>
            <a:lvl7pPr marL="2933364" indent="-222768" defTabSz="448650" eaLnBrk="0" fontAlgn="base" hangingPunct="0">
              <a:spcBef>
                <a:spcPct val="30000"/>
              </a:spcBef>
              <a:spcAft>
                <a:spcPct val="0"/>
              </a:spcAft>
              <a:defRPr sz="1200">
                <a:solidFill>
                  <a:schemeClr val="tx1"/>
                </a:solidFill>
                <a:latin typeface="Calibri" pitchFamily="34" charset="0"/>
              </a:defRPr>
            </a:lvl7pPr>
            <a:lvl8pPr marL="3382014" indent="-222768" defTabSz="448650" eaLnBrk="0" fontAlgn="base" hangingPunct="0">
              <a:spcBef>
                <a:spcPct val="30000"/>
              </a:spcBef>
              <a:spcAft>
                <a:spcPct val="0"/>
              </a:spcAft>
              <a:defRPr sz="1200">
                <a:solidFill>
                  <a:schemeClr val="tx1"/>
                </a:solidFill>
                <a:latin typeface="Calibri" pitchFamily="34" charset="0"/>
              </a:defRPr>
            </a:lvl8pPr>
            <a:lvl9pPr marL="3830665" indent="-222768" defTabSz="448650" eaLnBrk="0" fontAlgn="base" hangingPunct="0">
              <a:spcBef>
                <a:spcPct val="30000"/>
              </a:spcBef>
              <a:spcAft>
                <a:spcPct val="0"/>
              </a:spcAft>
              <a:defRPr sz="1200">
                <a:solidFill>
                  <a:schemeClr val="tx1"/>
                </a:solidFill>
                <a:latin typeface="Calibri" pitchFamily="34" charset="0"/>
              </a:defRPr>
            </a:lvl9pPr>
          </a:lstStyle>
          <a:p>
            <a:pPr>
              <a:spcBef>
                <a:spcPct val="0"/>
              </a:spcBef>
              <a:defRPr/>
            </a:pPr>
            <a:fld id="{FE34B097-BDB6-4375-BD00-ACC28C0FCD7D}" type="slidenum">
              <a:rPr lang="en-US" altLang="en-US" sz="1300"/>
              <a:pPr>
                <a:spcBef>
                  <a:spcPct val="0"/>
                </a:spcBef>
                <a:defRPr/>
              </a:pPr>
              <a:t>6</a:t>
            </a:fld>
            <a:endParaRPr lang="en-US" altLang="en-US" sz="1300"/>
          </a:p>
        </p:txBody>
      </p:sp>
      <p:sp>
        <p:nvSpPr>
          <p:cNvPr id="5325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51" tIns="45275" rIns="90551" bIns="45275"/>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804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2020-21 “Parent Tax Filing Status” view.</a:t>
            </a:r>
          </a:p>
          <a:p>
            <a:endParaRPr lang="en-US" altLang="en-US" dirty="0"/>
          </a:p>
          <a:p>
            <a:r>
              <a:rPr lang="en-US" altLang="en-US" dirty="0"/>
              <a:t>The</a:t>
            </a:r>
            <a:r>
              <a:rPr lang="en-US" altLang="en-US" baseline="0" dirty="0"/>
              <a:t> t</a:t>
            </a:r>
            <a:r>
              <a:rPr lang="en-US" altLang="en-US" dirty="0"/>
              <a:t>ax return type dropdown</a:t>
            </a:r>
            <a:r>
              <a:rPr lang="en-US" altLang="en-US" baseline="0" dirty="0"/>
              <a:t> question is now displayed on this page.</a:t>
            </a:r>
          </a:p>
          <a:p>
            <a:endParaRPr lang="en-US" altLang="en-US" baseline="0" dirty="0"/>
          </a:p>
          <a:p>
            <a:r>
              <a:rPr lang="en-US" altLang="en-US" baseline="0" dirty="0"/>
              <a:t>Note: This is the first view in the Parent Financials section.</a:t>
            </a:r>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F9194B43-29CA-4DB3-BB29-857BEC873564}" type="slidenum">
              <a:rPr lang="en-US" smtClean="0"/>
              <a:pPr>
                <a:defRPr/>
              </a:pPr>
              <a:t>41</a:t>
            </a:fld>
            <a:endParaRPr lang="en-US" dirty="0"/>
          </a:p>
        </p:txBody>
      </p:sp>
    </p:spTree>
    <p:extLst>
      <p:ext uri="{BB962C8B-B14F-4D97-AF65-F5344CB8AC3E}">
        <p14:creationId xmlns:p14="http://schemas.microsoft.com/office/powerpoint/2010/main" val="17018499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2020-21 “Parent</a:t>
            </a:r>
            <a:r>
              <a:rPr lang="en-US" baseline="0" dirty="0"/>
              <a:t> Log In to the IRS DRT” view.</a:t>
            </a:r>
          </a:p>
        </p:txBody>
      </p:sp>
      <p:sp>
        <p:nvSpPr>
          <p:cNvPr id="4" name="Slide Number Placeholder 3"/>
          <p:cNvSpPr>
            <a:spLocks noGrp="1"/>
          </p:cNvSpPr>
          <p:nvPr>
            <p:ph type="sldNum" sz="quarter" idx="10"/>
          </p:nvPr>
        </p:nvSpPr>
        <p:spPr/>
        <p:txBody>
          <a:bodyPr/>
          <a:lstStyle/>
          <a:p>
            <a:pPr>
              <a:defRPr/>
            </a:pPr>
            <a:fld id="{F9194B43-29CA-4DB3-BB29-857BEC873564}" type="slidenum">
              <a:rPr lang="en-US" smtClean="0"/>
              <a:pPr>
                <a:defRPr/>
              </a:pPr>
              <a:t>43</a:t>
            </a:fld>
            <a:endParaRPr lang="en-US" dirty="0"/>
          </a:p>
        </p:txBody>
      </p:sp>
    </p:spTree>
    <p:extLst>
      <p:ext uri="{BB962C8B-B14F-4D97-AF65-F5344CB8AC3E}">
        <p14:creationId xmlns:p14="http://schemas.microsoft.com/office/powerpoint/2010/main" val="908232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half of the Personal Information view.</a:t>
            </a:r>
          </a:p>
        </p:txBody>
      </p:sp>
      <p:sp>
        <p:nvSpPr>
          <p:cNvPr id="4" name="Slide Number Placeholder 3"/>
          <p:cNvSpPr>
            <a:spLocks noGrp="1"/>
          </p:cNvSpPr>
          <p:nvPr>
            <p:ph type="sldNum" sz="quarter" idx="5"/>
          </p:nvPr>
        </p:nvSpPr>
        <p:spPr/>
        <p:txBody>
          <a:bodyPr/>
          <a:lstStyle/>
          <a:p>
            <a:fld id="{9506C930-0C39-C14E-9A81-5D25950FD497}" type="slidenum">
              <a:rPr lang="en-US" smtClean="0"/>
              <a:t>44</a:t>
            </a:fld>
            <a:endParaRPr lang="en-US" dirty="0"/>
          </a:p>
        </p:txBody>
      </p:sp>
    </p:spTree>
    <p:extLst>
      <p:ext uri="{BB962C8B-B14F-4D97-AF65-F5344CB8AC3E}">
        <p14:creationId xmlns:p14="http://schemas.microsoft.com/office/powerpoint/2010/main" val="2925039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Half of the Results Page</a:t>
            </a:r>
          </a:p>
        </p:txBody>
      </p:sp>
      <p:sp>
        <p:nvSpPr>
          <p:cNvPr id="4" name="Slide Number Placeholder 3"/>
          <p:cNvSpPr>
            <a:spLocks noGrp="1"/>
          </p:cNvSpPr>
          <p:nvPr>
            <p:ph type="sldNum" sz="quarter" idx="5"/>
          </p:nvPr>
        </p:nvSpPr>
        <p:spPr/>
        <p:txBody>
          <a:bodyPr/>
          <a:lstStyle/>
          <a:p>
            <a:fld id="{9506C930-0C39-C14E-9A81-5D25950FD497}" type="slidenum">
              <a:rPr lang="en-US" smtClean="0"/>
              <a:t>45</a:t>
            </a:fld>
            <a:endParaRPr lang="en-US" dirty="0"/>
          </a:p>
        </p:txBody>
      </p:sp>
    </p:spTree>
    <p:extLst>
      <p:ext uri="{BB962C8B-B14F-4D97-AF65-F5344CB8AC3E}">
        <p14:creationId xmlns:p14="http://schemas.microsoft.com/office/powerpoint/2010/main" val="1944276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2020-21 “Parent Leaving</a:t>
            </a:r>
            <a:r>
              <a:rPr lang="en-US" altLang="en-US" baseline="0" dirty="0"/>
              <a:t> </a:t>
            </a:r>
            <a:r>
              <a:rPr lang="en-US" altLang="en-US" i="0" baseline="0" dirty="0"/>
              <a:t>FAFSA</a:t>
            </a:r>
            <a:r>
              <a:rPr lang="en-US" altLang="en-US" dirty="0"/>
              <a:t>”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46</a:t>
            </a:fld>
            <a:endParaRPr lang="en-US" dirty="0"/>
          </a:p>
        </p:txBody>
      </p:sp>
    </p:spTree>
    <p:extLst>
      <p:ext uri="{BB962C8B-B14F-4D97-AF65-F5344CB8AC3E}">
        <p14:creationId xmlns:p14="http://schemas.microsoft.com/office/powerpoint/2010/main" val="3304356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2020-21 “ You</a:t>
            </a:r>
            <a:r>
              <a:rPr lang="en-US" altLang="en-US" baseline="0" dirty="0"/>
              <a:t> Are Now Leaving This Page” view.</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47</a:t>
            </a:fld>
            <a:endParaRPr lang="en-US" dirty="0"/>
          </a:p>
        </p:txBody>
      </p:sp>
    </p:spTree>
    <p:extLst>
      <p:ext uri="{BB962C8B-B14F-4D97-AF65-F5344CB8AC3E}">
        <p14:creationId xmlns:p14="http://schemas.microsoft.com/office/powerpoint/2010/main" val="1601567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“Parent Additional</a:t>
            </a:r>
            <a:r>
              <a:rPr lang="en-US" baseline="0" dirty="0"/>
              <a:t> IRS Info” view.</a:t>
            </a:r>
          </a:p>
          <a:p>
            <a:endParaRPr lang="en-US" baseline="0"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48</a:t>
            </a:fld>
            <a:endParaRPr lang="en-US" dirty="0"/>
          </a:p>
        </p:txBody>
      </p:sp>
    </p:spTree>
    <p:extLst>
      <p:ext uri="{BB962C8B-B14F-4D97-AF65-F5344CB8AC3E}">
        <p14:creationId xmlns:p14="http://schemas.microsoft.com/office/powerpoint/2010/main" val="287221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“Parent Additional</a:t>
            </a:r>
            <a:r>
              <a:rPr lang="en-US" baseline="0" dirty="0"/>
              <a:t> IRS Info” view.</a:t>
            </a:r>
          </a:p>
          <a:p>
            <a:endParaRPr lang="en-US" baseline="0"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49</a:t>
            </a:fld>
            <a:endParaRPr lang="en-US" dirty="0"/>
          </a:p>
        </p:txBody>
      </p:sp>
    </p:spTree>
    <p:extLst>
      <p:ext uri="{BB962C8B-B14F-4D97-AF65-F5344CB8AC3E}">
        <p14:creationId xmlns:p14="http://schemas.microsoft.com/office/powerpoint/2010/main" val="36020420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“Parent Questions for Tax Filers Only” view.</a:t>
            </a:r>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aseline="0" dirty="0"/>
              <a:t>Note: Additional instructional text has been added to help students and parents answer the combat pay question correctly.</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50</a:t>
            </a:fld>
            <a:endParaRPr lang="en-US" dirty="0"/>
          </a:p>
        </p:txBody>
      </p:sp>
    </p:spTree>
    <p:extLst>
      <p:ext uri="{BB962C8B-B14F-4D97-AF65-F5344CB8AC3E}">
        <p14:creationId xmlns:p14="http://schemas.microsoft.com/office/powerpoint/2010/main" val="14651067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“Parent Additional</a:t>
            </a:r>
            <a:r>
              <a:rPr lang="en-US" baseline="0" dirty="0"/>
              <a:t> Financial Info” view.</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51</a:t>
            </a:fld>
            <a:endParaRPr lang="en-US" dirty="0"/>
          </a:p>
        </p:txBody>
      </p:sp>
    </p:spTree>
    <p:extLst>
      <p:ext uri="{BB962C8B-B14F-4D97-AF65-F5344CB8AC3E}">
        <p14:creationId xmlns:p14="http://schemas.microsoft.com/office/powerpoint/2010/main" val="4125762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7</a:t>
            </a:fld>
            <a:endParaRPr lang="en-US" dirty="0"/>
          </a:p>
        </p:txBody>
      </p:sp>
    </p:spTree>
    <p:extLst>
      <p:ext uri="{BB962C8B-B14F-4D97-AF65-F5344CB8AC3E}">
        <p14:creationId xmlns:p14="http://schemas.microsoft.com/office/powerpoint/2010/main" val="2655240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“Parent Untaxed Income</a:t>
            </a:r>
            <a:r>
              <a:rPr lang="en-US" baseline="0" dirty="0"/>
              <a:t>” view.</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52</a:t>
            </a:fld>
            <a:endParaRPr lang="en-US" dirty="0"/>
          </a:p>
        </p:txBody>
      </p:sp>
    </p:spTree>
    <p:extLst>
      <p:ext uri="{BB962C8B-B14F-4D97-AF65-F5344CB8AC3E}">
        <p14:creationId xmlns:p14="http://schemas.microsoft.com/office/powerpoint/2010/main" val="1314160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“Parent</a:t>
            </a:r>
            <a:r>
              <a:rPr lang="en-US" baseline="0" dirty="0"/>
              <a:t> Assets”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53</a:t>
            </a:fld>
            <a:endParaRPr lang="en-US" dirty="0"/>
          </a:p>
        </p:txBody>
      </p:sp>
    </p:spTree>
    <p:extLst>
      <p:ext uri="{BB962C8B-B14F-4D97-AF65-F5344CB8AC3E}">
        <p14:creationId xmlns:p14="http://schemas.microsoft.com/office/powerpoint/2010/main" val="1824814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 Tax Filing Status” view.</a:t>
            </a:r>
          </a:p>
          <a:p>
            <a:endParaRPr lang="en-US" altLang="en-US" dirty="0"/>
          </a:p>
          <a:p>
            <a:r>
              <a:rPr lang="en-US" altLang="en-US" dirty="0"/>
              <a:t>“Type</a:t>
            </a:r>
            <a:r>
              <a:rPr lang="en-US" altLang="en-US" baseline="0" dirty="0"/>
              <a:t> of Tax Return” question has been moved from the “Student IRS Info” view and added to this view.</a:t>
            </a:r>
          </a:p>
          <a:p>
            <a:endParaRPr lang="en-US" altLang="en-US" baseline="0" dirty="0"/>
          </a:p>
          <a:p>
            <a:r>
              <a:rPr lang="en-US" altLang="en-US" baseline="0" dirty="0"/>
              <a:t>Note: This if first view of the Student Financials section.</a:t>
            </a:r>
            <a:endParaRPr lang="en-US" alt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54</a:t>
            </a:fld>
            <a:endParaRPr lang="en-US" dirty="0"/>
          </a:p>
        </p:txBody>
      </p:sp>
    </p:spTree>
    <p:extLst>
      <p:ext uri="{BB962C8B-B14F-4D97-AF65-F5344CB8AC3E}">
        <p14:creationId xmlns:p14="http://schemas.microsoft.com/office/powerpoint/2010/main" val="41685241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 IRS Info” view.</a:t>
            </a:r>
          </a:p>
          <a:p>
            <a:endParaRPr lang="en-US" altLang="en-US" dirty="0"/>
          </a:p>
          <a:p>
            <a:r>
              <a:rPr lang="en-US" altLang="en-US" dirty="0"/>
              <a:t>An alert message will indicate </a:t>
            </a:r>
            <a:r>
              <a:rPr lang="en-US" altLang="en-US" baseline="0" dirty="0"/>
              <a:t>that the IRS Data was successfully transferred and will be identified as “Transferred from the IRS.”</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55</a:t>
            </a:fld>
            <a:endParaRPr lang="en-US" dirty="0"/>
          </a:p>
        </p:txBody>
      </p:sp>
    </p:spTree>
    <p:extLst>
      <p:ext uri="{BB962C8B-B14F-4D97-AF65-F5344CB8AC3E}">
        <p14:creationId xmlns:p14="http://schemas.microsoft.com/office/powerpoint/2010/main" val="4213816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“Student Income from Work”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56</a:t>
            </a:fld>
            <a:endParaRPr lang="en-US" dirty="0"/>
          </a:p>
        </p:txBody>
      </p:sp>
    </p:spTree>
    <p:extLst>
      <p:ext uri="{BB962C8B-B14F-4D97-AF65-F5344CB8AC3E}">
        <p14:creationId xmlns:p14="http://schemas.microsoft.com/office/powerpoint/2010/main" val="2691422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 Additional IRS Info” view.</a:t>
            </a:r>
            <a:endParaRPr lang="en-US" altLang="en-US" baseline="0" dirty="0"/>
          </a:p>
          <a:p>
            <a:endParaRPr lang="en-US" altLang="en-US" baseline="0"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57</a:t>
            </a:fld>
            <a:endParaRPr lang="en-US" dirty="0"/>
          </a:p>
        </p:txBody>
      </p:sp>
    </p:spTree>
    <p:extLst>
      <p:ext uri="{BB962C8B-B14F-4D97-AF65-F5344CB8AC3E}">
        <p14:creationId xmlns:p14="http://schemas.microsoft.com/office/powerpoint/2010/main" val="34526439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“Student Questions for</a:t>
            </a:r>
            <a:r>
              <a:rPr lang="en-US" altLang="en-US" baseline="0" dirty="0"/>
              <a:t> Tax Filers Only</a:t>
            </a:r>
            <a:r>
              <a:rPr lang="en-US" altLang="en-US" dirty="0"/>
              <a:t>” view.</a:t>
            </a:r>
          </a:p>
          <a:p>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aseline="0" dirty="0"/>
              <a:t>Note: Additional instructional text has been added to help students and parents answer the combat pay question correctly.</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58</a:t>
            </a:fld>
            <a:endParaRPr lang="en-US" dirty="0"/>
          </a:p>
        </p:txBody>
      </p:sp>
    </p:spTree>
    <p:extLst>
      <p:ext uri="{BB962C8B-B14F-4D97-AF65-F5344CB8AC3E}">
        <p14:creationId xmlns:p14="http://schemas.microsoft.com/office/powerpoint/2010/main" val="3814386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“Student Additional</a:t>
            </a:r>
            <a:r>
              <a:rPr lang="en-US" baseline="0" dirty="0"/>
              <a:t> Financial Info” view.</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59</a:t>
            </a:fld>
            <a:endParaRPr lang="en-US" dirty="0"/>
          </a:p>
        </p:txBody>
      </p:sp>
    </p:spTree>
    <p:extLst>
      <p:ext uri="{BB962C8B-B14F-4D97-AF65-F5344CB8AC3E}">
        <p14:creationId xmlns:p14="http://schemas.microsoft.com/office/powerpoint/2010/main" val="496766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“Student Untaxed Income”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60</a:t>
            </a:fld>
            <a:endParaRPr lang="en-US" dirty="0"/>
          </a:p>
        </p:txBody>
      </p:sp>
    </p:spTree>
    <p:extLst>
      <p:ext uri="{BB962C8B-B14F-4D97-AF65-F5344CB8AC3E}">
        <p14:creationId xmlns:p14="http://schemas.microsoft.com/office/powerpoint/2010/main" val="2295062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“Student Assets” view.</a:t>
            </a:r>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61</a:t>
            </a:fld>
            <a:endParaRPr lang="en-US" dirty="0"/>
          </a:p>
        </p:txBody>
      </p:sp>
    </p:spTree>
    <p:extLst>
      <p:ext uri="{BB962C8B-B14F-4D97-AF65-F5344CB8AC3E}">
        <p14:creationId xmlns:p14="http://schemas.microsoft.com/office/powerpoint/2010/main" val="1061069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90C7E5E-15A3-47C5-8CCE-C6AFFFA22D45}" type="slidenum">
              <a:rPr lang="en-US" altLang="en-US" smtClean="0"/>
              <a:pPr>
                <a:defRPr/>
              </a:pPr>
              <a:t>8</a:t>
            </a:fld>
            <a:endParaRPr lang="en-US" altLang="en-US" dirty="0"/>
          </a:p>
        </p:txBody>
      </p:sp>
    </p:spTree>
    <p:extLst>
      <p:ext uri="{BB962C8B-B14F-4D97-AF65-F5344CB8AC3E}">
        <p14:creationId xmlns:p14="http://schemas.microsoft.com/office/powerpoint/2010/main" val="3690899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a:t>
            </a:r>
            <a:r>
              <a:rPr lang="en-US" baseline="0" dirty="0"/>
              <a:t> “FAFSA Summary” view – Student Demographics and School Selection.</a:t>
            </a:r>
            <a:endParaRPr 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62</a:t>
            </a:fld>
            <a:endParaRPr lang="en-US" dirty="0"/>
          </a:p>
        </p:txBody>
      </p:sp>
    </p:spTree>
    <p:extLst>
      <p:ext uri="{BB962C8B-B14F-4D97-AF65-F5344CB8AC3E}">
        <p14:creationId xmlns:p14="http://schemas.microsoft.com/office/powerpoint/2010/main" val="111207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“Signature Status” view.</a:t>
            </a:r>
          </a:p>
          <a:p>
            <a:endParaRPr lang="en-US" altLang="en-US" dirty="0"/>
          </a:p>
          <a:p>
            <a:r>
              <a:rPr lang="en-US" altLang="en-US" dirty="0"/>
              <a:t>This</a:t>
            </a:r>
            <a:r>
              <a:rPr lang="en-US" altLang="en-US" baseline="0" dirty="0"/>
              <a:t> is w</a:t>
            </a:r>
            <a:r>
              <a:rPr lang="en-US" altLang="en-US" dirty="0"/>
              <a:t>here the applicant signs and actively acknowledges the Certification Statement. </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63</a:t>
            </a:fld>
            <a:endParaRPr lang="en-US" dirty="0"/>
          </a:p>
        </p:txBody>
      </p:sp>
    </p:spTree>
    <p:extLst>
      <p:ext uri="{BB962C8B-B14F-4D97-AF65-F5344CB8AC3E}">
        <p14:creationId xmlns:p14="http://schemas.microsoft.com/office/powerpoint/2010/main" val="19537878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“Signature Status” view.</a:t>
            </a:r>
          </a:p>
          <a:p>
            <a:endParaRPr lang="en-US" altLang="en-US" dirty="0"/>
          </a:p>
          <a:p>
            <a:r>
              <a:rPr lang="en-US" altLang="en-US" dirty="0"/>
              <a:t>This</a:t>
            </a:r>
            <a:r>
              <a:rPr lang="en-US" altLang="en-US" baseline="0" dirty="0"/>
              <a:t> is w</a:t>
            </a:r>
            <a:r>
              <a:rPr lang="en-US" altLang="en-US" dirty="0"/>
              <a:t>here the applicant signs and actively acknowledges the Certification Statement. </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64</a:t>
            </a:fld>
            <a:endParaRPr lang="en-US" dirty="0"/>
          </a:p>
        </p:txBody>
      </p:sp>
    </p:spTree>
    <p:extLst>
      <p:ext uri="{BB962C8B-B14F-4D97-AF65-F5344CB8AC3E}">
        <p14:creationId xmlns:p14="http://schemas.microsoft.com/office/powerpoint/2010/main" val="779627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2020-21 “Preparer</a:t>
            </a:r>
            <a:r>
              <a:rPr lang="en-US" baseline="0" dirty="0"/>
              <a:t> Info</a:t>
            </a:r>
            <a:r>
              <a:rPr lang="en-US" dirty="0"/>
              <a:t>”</a:t>
            </a:r>
            <a:r>
              <a:rPr lang="en-US" baseline="0" dirty="0"/>
              <a:t> view.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Note: This is the first view of Sign &amp; Submit section.</a:t>
            </a:r>
            <a:endParaRPr lang="en-US" dirty="0"/>
          </a:p>
          <a:p>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65</a:t>
            </a:fld>
            <a:endParaRPr lang="en-US" dirty="0"/>
          </a:p>
        </p:txBody>
      </p:sp>
    </p:spTree>
    <p:extLst>
      <p:ext uri="{BB962C8B-B14F-4D97-AF65-F5344CB8AC3E}">
        <p14:creationId xmlns:p14="http://schemas.microsoft.com/office/powerpoint/2010/main" val="12100461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“Signature Options” view.</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67</a:t>
            </a:fld>
            <a:endParaRPr lang="en-US" dirty="0"/>
          </a:p>
        </p:txBody>
      </p:sp>
    </p:spTree>
    <p:extLst>
      <p:ext uri="{BB962C8B-B14F-4D97-AF65-F5344CB8AC3E}">
        <p14:creationId xmlns:p14="http://schemas.microsoft.com/office/powerpoint/2010/main" val="3377513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2020-21 “Signature Status</a:t>
            </a:r>
            <a:r>
              <a:rPr lang="en-US" baseline="0" dirty="0"/>
              <a:t>” view.</a:t>
            </a:r>
          </a:p>
          <a:p>
            <a:endParaRPr lang="en-US" baseline="0" dirty="0"/>
          </a:p>
          <a:p>
            <a:r>
              <a:rPr lang="en-US" dirty="0"/>
              <a:t>Student signature accepted, and now the parent will need to sign.</a:t>
            </a:r>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70</a:t>
            </a:fld>
            <a:endParaRPr lang="en-US" dirty="0"/>
          </a:p>
        </p:txBody>
      </p:sp>
    </p:spTree>
    <p:extLst>
      <p:ext uri="{BB962C8B-B14F-4D97-AF65-F5344CB8AC3E}">
        <p14:creationId xmlns:p14="http://schemas.microsoft.com/office/powerpoint/2010/main" val="15516777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71</a:t>
            </a:fld>
            <a:endParaRPr lang="en-US" dirty="0"/>
          </a:p>
        </p:txBody>
      </p:sp>
    </p:spTree>
    <p:extLst>
      <p:ext uri="{BB962C8B-B14F-4D97-AF65-F5344CB8AC3E}">
        <p14:creationId xmlns:p14="http://schemas.microsoft.com/office/powerpoint/2010/main" val="3138028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73</a:t>
            </a:fld>
            <a:endParaRPr lang="en-US" dirty="0"/>
          </a:p>
        </p:txBody>
      </p:sp>
    </p:spTree>
    <p:extLst>
      <p:ext uri="{BB962C8B-B14F-4D97-AF65-F5344CB8AC3E}">
        <p14:creationId xmlns:p14="http://schemas.microsoft.com/office/powerpoint/2010/main" val="414792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0791E1-31CA-4EEB-A0F8-ACAED413F331}" type="slidenum">
              <a:rPr lang="en-US" smtClean="0"/>
              <a:pPr/>
              <a:t>76</a:t>
            </a:fld>
            <a:endParaRPr lang="en-US" dirty="0"/>
          </a:p>
        </p:txBody>
      </p:sp>
    </p:spTree>
    <p:extLst>
      <p:ext uri="{BB962C8B-B14F-4D97-AF65-F5344CB8AC3E}">
        <p14:creationId xmlns:p14="http://schemas.microsoft.com/office/powerpoint/2010/main" val="32878199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a:t>
            </a:r>
            <a:r>
              <a:rPr lang="en-US" baseline="0" dirty="0"/>
              <a:t> show as an incomplete item until the student finishes the application.   If they applied by mistake this incomplete item will not stop the verification/awarding process.   </a:t>
            </a:r>
            <a:endParaRPr lang="en-US" dirty="0"/>
          </a:p>
        </p:txBody>
      </p:sp>
      <p:sp>
        <p:nvSpPr>
          <p:cNvPr id="4" name="Slide Number Placeholder 3"/>
          <p:cNvSpPr>
            <a:spLocks noGrp="1"/>
          </p:cNvSpPr>
          <p:nvPr>
            <p:ph type="sldNum" sz="quarter" idx="10"/>
          </p:nvPr>
        </p:nvSpPr>
        <p:spPr/>
        <p:txBody>
          <a:bodyPr/>
          <a:lstStyle/>
          <a:p>
            <a:fld id="{EA0791E1-31CA-4EEB-A0F8-ACAED413F331}" type="slidenum">
              <a:rPr lang="en-US" smtClean="0"/>
              <a:pPr/>
              <a:t>77</a:t>
            </a:fld>
            <a:endParaRPr lang="en-US" dirty="0"/>
          </a:p>
        </p:txBody>
      </p:sp>
    </p:spTree>
    <p:extLst>
      <p:ext uri="{BB962C8B-B14F-4D97-AF65-F5344CB8AC3E}">
        <p14:creationId xmlns:p14="http://schemas.microsoft.com/office/powerpoint/2010/main" val="388105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B569A-4CE2-40F8-9A26-F82434AD7B59}" type="slidenum">
              <a:rPr lang="en-US" smtClean="0"/>
              <a:pPr>
                <a:defRPr/>
              </a:pPr>
              <a:t>10</a:t>
            </a:fld>
            <a:endParaRPr lang="en-US" dirty="0"/>
          </a:p>
        </p:txBody>
      </p:sp>
    </p:spTree>
    <p:extLst>
      <p:ext uri="{BB962C8B-B14F-4D97-AF65-F5344CB8AC3E}">
        <p14:creationId xmlns:p14="http://schemas.microsoft.com/office/powerpoint/2010/main" val="24915530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0791E1-31CA-4EEB-A0F8-ACAED413F331}" type="slidenum">
              <a:rPr lang="en-US" smtClean="0"/>
              <a:pPr/>
              <a:t>78</a:t>
            </a:fld>
            <a:endParaRPr lang="en-US" dirty="0"/>
          </a:p>
        </p:txBody>
      </p:sp>
    </p:spTree>
    <p:extLst>
      <p:ext uri="{BB962C8B-B14F-4D97-AF65-F5344CB8AC3E}">
        <p14:creationId xmlns:p14="http://schemas.microsoft.com/office/powerpoint/2010/main" val="34733322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New Jersey Institutions listed on the FAFSA or added by the student will display an estimated award status</a:t>
            </a:r>
            <a:endParaRPr lang="en-US" dirty="0"/>
          </a:p>
        </p:txBody>
      </p:sp>
      <p:sp>
        <p:nvSpPr>
          <p:cNvPr id="4" name="Slide Number Placeholder 3"/>
          <p:cNvSpPr>
            <a:spLocks noGrp="1"/>
          </p:cNvSpPr>
          <p:nvPr>
            <p:ph type="sldNum" sz="quarter" idx="10"/>
          </p:nvPr>
        </p:nvSpPr>
        <p:spPr/>
        <p:txBody>
          <a:bodyPr/>
          <a:lstStyle/>
          <a:p>
            <a:fld id="{EA0791E1-31CA-4EEB-A0F8-ACAED413F331}" type="slidenum">
              <a:rPr lang="en-US" smtClean="0"/>
              <a:pPr/>
              <a:t>79</a:t>
            </a:fld>
            <a:endParaRPr lang="en-US" dirty="0"/>
          </a:p>
        </p:txBody>
      </p:sp>
    </p:spTree>
    <p:extLst>
      <p:ext uri="{BB962C8B-B14F-4D97-AF65-F5344CB8AC3E}">
        <p14:creationId xmlns:p14="http://schemas.microsoft.com/office/powerpoint/2010/main" val="37767044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dirty="0"/>
              <a:t>Please keep in</a:t>
            </a:r>
            <a:r>
              <a:rPr lang="en-US" baseline="0" dirty="0"/>
              <a:t> mind that HESAA has two different sets of </a:t>
            </a:r>
            <a:r>
              <a:rPr lang="en-US" dirty="0"/>
              <a:t>State Deadlines.</a:t>
            </a:r>
            <a:r>
              <a:rPr lang="en-US" baseline="0" dirty="0"/>
              <a:t>   I will only refer to the 2018-2019 deadlines </a:t>
            </a:r>
            <a:endParaRPr lang="en-US" dirty="0"/>
          </a:p>
          <a:p>
            <a:endParaRPr lang="en-US" dirty="0"/>
          </a:p>
          <a:p>
            <a:r>
              <a:rPr lang="en-US" dirty="0"/>
              <a:t>First there</a:t>
            </a:r>
            <a:r>
              <a:rPr lang="en-US" baseline="0" dirty="0"/>
              <a:t> is:</a:t>
            </a:r>
            <a:endParaRPr lang="en-US" dirty="0"/>
          </a:p>
          <a:p>
            <a:r>
              <a:rPr lang="en-US" b="1" dirty="0">
                <a:effectLst/>
              </a:rPr>
              <a:t>HESAA's FAFSA Filing Deadlines</a:t>
            </a:r>
            <a:r>
              <a:rPr lang="en-US" dirty="0">
                <a:effectLst/>
              </a:rPr>
              <a:t> – The FAFSA must be </a:t>
            </a:r>
            <a:r>
              <a:rPr lang="en-US" b="1" dirty="0">
                <a:effectLst/>
              </a:rPr>
              <a:t>RECEIVED</a:t>
            </a:r>
            <a:r>
              <a:rPr lang="en-US" dirty="0">
                <a:effectLst/>
              </a:rPr>
              <a:t> by the Federal processor (not postmarked) by the dates shown to be considered for the Tuition Aid Grant (TAG), Governor’s Urban Scholarship, NJ STARS and NJ STARS II programs:</a:t>
            </a:r>
          </a:p>
          <a:p>
            <a:r>
              <a:rPr lang="en-US" dirty="0">
                <a:effectLst/>
              </a:rPr>
              <a:t>Keep</a:t>
            </a:r>
            <a:r>
              <a:rPr lang="en-US" baseline="0" dirty="0">
                <a:effectLst/>
              </a:rPr>
              <a:t> in mind that EOF Students who received TAG in the prior year will have a April 15</a:t>
            </a:r>
            <a:r>
              <a:rPr lang="en-US" baseline="30000" dirty="0">
                <a:effectLst/>
              </a:rPr>
              <a:t>th</a:t>
            </a:r>
            <a:r>
              <a:rPr lang="en-US" baseline="0" dirty="0">
                <a:effectLst/>
              </a:rPr>
              <a:t> deadline for TAG but will have a September 15th deadline for EOF</a:t>
            </a:r>
          </a:p>
          <a:p>
            <a:r>
              <a:rPr lang="en-US" dirty="0">
                <a:effectLst/>
              </a:rPr>
              <a:t>In addition Keep</a:t>
            </a:r>
            <a:r>
              <a:rPr lang="en-US" baseline="0" dirty="0">
                <a:effectLst/>
              </a:rPr>
              <a:t> in mind that a NJSTARS Students who received TAG in the prior year will have a April 15th deadline for TAG but will have a September 15th deadline for NJSTARS</a:t>
            </a:r>
          </a:p>
          <a:p>
            <a:endParaRPr lang="en-US" baseline="0" dirty="0">
              <a:effectLst/>
            </a:endParaRPr>
          </a:p>
          <a:p>
            <a:r>
              <a:rPr lang="en-US" dirty="0">
                <a:effectLst/>
              </a:rPr>
              <a:t>File</a:t>
            </a:r>
            <a:r>
              <a:rPr lang="en-US" baseline="0" dirty="0">
                <a:effectLst/>
              </a:rPr>
              <a:t> Completion Deadlines:  All information and documents must be received from the student or institution by the deadlines</a:t>
            </a:r>
            <a:endParaRPr lang="en-US" dirty="0">
              <a:effectLst/>
            </a:endParaRPr>
          </a:p>
          <a:p>
            <a:r>
              <a:rPr lang="en-US" dirty="0">
                <a:effectLst/>
              </a:rPr>
              <a:t> </a:t>
            </a:r>
          </a:p>
          <a:p>
            <a:r>
              <a:rPr lang="en-US" dirty="0">
                <a:effectLst/>
              </a:rPr>
              <a:t> </a:t>
            </a:r>
            <a:r>
              <a:rPr lang="en-US" sz="1200" b="0" i="0" kern="1200" dirty="0">
                <a:solidFill>
                  <a:schemeClr val="tx1"/>
                </a:solidFill>
                <a:effectLst/>
                <a:latin typeface="+mn-lt"/>
                <a:ea typeface="+mn-ea"/>
                <a:cs typeface="+mn-cs"/>
              </a:rPr>
              <a:t>Your eligibility may be reevaluated if there is an error in the information reported.  See your financial aid officer for assistance in correcting errors by the </a:t>
            </a:r>
            <a:r>
              <a:rPr lang="en-US" sz="1200" b="0" i="0" u="none" strike="noStrike" kern="1200" dirty="0">
                <a:solidFill>
                  <a:schemeClr val="tx1"/>
                </a:solidFill>
                <a:effectLst/>
                <a:latin typeface="+mn-lt"/>
                <a:ea typeface="+mn-ea"/>
                <a:cs typeface="+mn-cs"/>
                <a:hlinkClick r:id="rId3"/>
              </a:rPr>
              <a:t>state deadlines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If there has been a change in your family’s circumstances because of death, disability, retirement, divorce or separation, loss of untaxed income or change in employment status see your financial aid officer for assistance in reporting these changes by the </a:t>
            </a:r>
            <a:r>
              <a:rPr lang="en-US" sz="1200" b="0" i="0" u="none" strike="noStrike" kern="1200" dirty="0">
                <a:solidFill>
                  <a:schemeClr val="tx1"/>
                </a:solidFill>
                <a:effectLst/>
                <a:latin typeface="+mn-lt"/>
                <a:ea typeface="+mn-ea"/>
                <a:cs typeface="+mn-cs"/>
                <a:hlinkClick r:id="rId3"/>
              </a:rPr>
              <a:t>state deadlines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Consideration of appeals of ineligibility must be submitted in writing or e-mail within 60 days of your first notification, addressed to the Director of Grants and Scholarships at PO BOX 540, Trenton NJ, 08625-0540, or you can upload your appeal electronically through our </a:t>
            </a:r>
            <a:r>
              <a:rPr lang="en-US" sz="1200" b="0" i="0" u="none" strike="noStrike" kern="1200" dirty="0">
                <a:solidFill>
                  <a:schemeClr val="tx1"/>
                </a:solidFill>
                <a:effectLst/>
                <a:latin typeface="+mn-lt"/>
                <a:ea typeface="+mn-ea"/>
                <a:cs typeface="+mn-cs"/>
                <a:hlinkClick r:id="rId4"/>
              </a:rPr>
              <a:t>electronic document collection process</a:t>
            </a:r>
            <a:r>
              <a:rPr lang="en-US" sz="1200" b="0" i="0" kern="1200" dirty="0">
                <a:solidFill>
                  <a:schemeClr val="tx1"/>
                </a:solidFill>
                <a:effectLst/>
                <a:latin typeface="+mn-lt"/>
                <a:ea typeface="+mn-ea"/>
                <a:cs typeface="+mn-cs"/>
              </a:rPr>
              <a:t>. Please be sure to include the student’s NJHESAA ID number and student's full name.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In accordance with State law, the value of your grant may decrease depending upon appropriated funds, actual tuition charges, cost of attendance, estimated family contribution and other available resources.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Penalty For False Information</a:t>
            </a:r>
            <a:r>
              <a:rPr lang="en-US" sz="1200" b="0" i="0" kern="1200" dirty="0">
                <a:solidFill>
                  <a:schemeClr val="tx1"/>
                </a:solidFill>
                <a:effectLst/>
                <a:latin typeface="+mn-lt"/>
                <a:ea typeface="+mn-ea"/>
                <a:cs typeface="+mn-cs"/>
              </a:rPr>
              <a:t> – If you qualify for state student financial assistance by purposely reporting false or misleading information, you may be subject to a $20,000 fine and/or imprisonment.</a:t>
            </a:r>
          </a:p>
          <a:p>
            <a:endParaRPr lang="en-US" dirty="0">
              <a:effectLst/>
            </a:endParaRPr>
          </a:p>
        </p:txBody>
      </p:sp>
      <p:sp>
        <p:nvSpPr>
          <p:cNvPr id="126980" name="Slide Number Placeholder 3"/>
          <p:cNvSpPr>
            <a:spLocks noGrp="1"/>
          </p:cNvSpPr>
          <p:nvPr>
            <p:ph type="sldNum" sz="quarter" idx="5"/>
          </p:nvPr>
        </p:nvSpPr>
        <p:spPr bwMode="auto">
          <a:noFill/>
          <a:ln>
            <a:miter lim="800000"/>
            <a:headEnd/>
            <a:tailEnd/>
          </a:ln>
        </p:spPr>
        <p:txBody>
          <a:bodyPr/>
          <a:lstStyle/>
          <a:p>
            <a:fld id="{50A90EFC-9845-4528-90E0-86D3557D641A}"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664793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5912" indent="-283044">
              <a:defRPr sz="2400">
                <a:solidFill>
                  <a:schemeClr val="tx1"/>
                </a:solidFill>
                <a:latin typeface="Times New Roman" pitchFamily="18" charset="0"/>
              </a:defRPr>
            </a:lvl2pPr>
            <a:lvl3pPr marL="1132171" indent="-226434">
              <a:defRPr sz="2400">
                <a:solidFill>
                  <a:schemeClr val="tx1"/>
                </a:solidFill>
                <a:latin typeface="Times New Roman" pitchFamily="18" charset="0"/>
              </a:defRPr>
            </a:lvl3pPr>
            <a:lvl4pPr marL="1585042" indent="-226434">
              <a:defRPr sz="2400">
                <a:solidFill>
                  <a:schemeClr val="tx1"/>
                </a:solidFill>
                <a:latin typeface="Times New Roman" pitchFamily="18" charset="0"/>
              </a:defRPr>
            </a:lvl4pPr>
            <a:lvl5pPr marL="2037910" indent="-226434">
              <a:defRPr sz="2400">
                <a:solidFill>
                  <a:schemeClr val="tx1"/>
                </a:solidFill>
                <a:latin typeface="Times New Roman" pitchFamily="18" charset="0"/>
              </a:defRPr>
            </a:lvl5pPr>
            <a:lvl6pPr marL="2490779" indent="-226434" eaLnBrk="0" fontAlgn="base" hangingPunct="0">
              <a:spcBef>
                <a:spcPct val="0"/>
              </a:spcBef>
              <a:spcAft>
                <a:spcPct val="0"/>
              </a:spcAft>
              <a:defRPr sz="2400">
                <a:solidFill>
                  <a:schemeClr val="tx1"/>
                </a:solidFill>
                <a:latin typeface="Times New Roman" pitchFamily="18" charset="0"/>
              </a:defRPr>
            </a:lvl6pPr>
            <a:lvl7pPr marL="2943648" indent="-226434" eaLnBrk="0" fontAlgn="base" hangingPunct="0">
              <a:spcBef>
                <a:spcPct val="0"/>
              </a:spcBef>
              <a:spcAft>
                <a:spcPct val="0"/>
              </a:spcAft>
              <a:defRPr sz="2400">
                <a:solidFill>
                  <a:schemeClr val="tx1"/>
                </a:solidFill>
                <a:latin typeface="Times New Roman" pitchFamily="18" charset="0"/>
              </a:defRPr>
            </a:lvl7pPr>
            <a:lvl8pPr marL="3396517" indent="-226434" eaLnBrk="0" fontAlgn="base" hangingPunct="0">
              <a:spcBef>
                <a:spcPct val="0"/>
              </a:spcBef>
              <a:spcAft>
                <a:spcPct val="0"/>
              </a:spcAft>
              <a:defRPr sz="2400">
                <a:solidFill>
                  <a:schemeClr val="tx1"/>
                </a:solidFill>
                <a:latin typeface="Times New Roman" pitchFamily="18" charset="0"/>
              </a:defRPr>
            </a:lvl8pPr>
            <a:lvl9pPr marL="3849385" indent="-226434" eaLnBrk="0" fontAlgn="base" hangingPunct="0">
              <a:spcBef>
                <a:spcPct val="0"/>
              </a:spcBef>
              <a:spcAft>
                <a:spcPct val="0"/>
              </a:spcAft>
              <a:defRPr sz="2400">
                <a:solidFill>
                  <a:schemeClr val="tx1"/>
                </a:solidFill>
                <a:latin typeface="Times New Roman" pitchFamily="18" charset="0"/>
              </a:defRPr>
            </a:lvl9pPr>
          </a:lstStyle>
          <a:p>
            <a:fld id="{252968E7-F35D-4DA6-88E8-34A152E6DC22}" type="slidenum">
              <a:rPr lang="en-US" sz="1100"/>
              <a:pPr/>
              <a:t>81</a:t>
            </a:fld>
            <a:endParaRPr lang="en-US" sz="1100" dirty="0"/>
          </a:p>
        </p:txBody>
      </p:sp>
    </p:spTree>
    <p:extLst>
      <p:ext uri="{BB962C8B-B14F-4D97-AF65-F5344CB8AC3E}">
        <p14:creationId xmlns:p14="http://schemas.microsoft.com/office/powerpoint/2010/main" val="269429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2020-21</a:t>
            </a:r>
            <a:r>
              <a:rPr lang="en-US" altLang="en-US" dirty="0"/>
              <a:t> </a:t>
            </a:r>
            <a:r>
              <a:rPr lang="en-US" altLang="en-US" i="0" dirty="0"/>
              <a:t>fafsa.gov</a:t>
            </a:r>
            <a:r>
              <a:rPr lang="en-US" altLang="en-US" dirty="0"/>
              <a:t> home view.</a:t>
            </a:r>
            <a:r>
              <a:rPr lang="en-US" altLang="en-US" baseline="0" dirty="0"/>
              <a:t> </a:t>
            </a:r>
            <a:r>
              <a:rPr lang="en-US" altLang="en-US" dirty="0"/>
              <a:t>Top section of view.</a:t>
            </a:r>
          </a:p>
          <a:p>
            <a:endParaRPr lang="en-US" altLang="en-US" dirty="0"/>
          </a:p>
          <a:p>
            <a:r>
              <a:rPr lang="en-US" altLang="en-US" dirty="0"/>
              <a:t>The</a:t>
            </a:r>
            <a:r>
              <a:rPr lang="en-US" altLang="en-US" baseline="0" dirty="0"/>
              <a:t> fafsa.gov home view features a two-button login option and current announcements, as well as an easy-access tool bar, featuring links to studentaid.gov and loan information.</a:t>
            </a:r>
          </a:p>
          <a:p>
            <a:endParaRPr lang="en-US" altLang="en-US" baseline="0" dirty="0"/>
          </a:p>
          <a:p>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11</a:t>
            </a:fld>
            <a:endParaRPr lang="en-US" dirty="0"/>
          </a:p>
        </p:txBody>
      </p:sp>
    </p:spTree>
    <p:extLst>
      <p:ext uri="{BB962C8B-B14F-4D97-AF65-F5344CB8AC3E}">
        <p14:creationId xmlns:p14="http://schemas.microsoft.com/office/powerpoint/2010/main" val="243647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2020-2021</a:t>
            </a:r>
            <a:r>
              <a:rPr lang="en-US" baseline="0" dirty="0"/>
              <a:t> “Login to view with the I am the student option selected.   Students can create and FSA ID from her or the can begin the application by clicking “student identifiers”</a:t>
            </a:r>
          </a:p>
          <a:p>
            <a:endParaRPr lang="en-US" baseline="0" dirty="0"/>
          </a:p>
          <a:p>
            <a:r>
              <a:rPr lang="en-US" baseline="0" dirty="0"/>
              <a:t>Note:  It </a:t>
            </a:r>
            <a:r>
              <a:rPr lang="en-US" baseline="0"/>
              <a:t>is beneficial </a:t>
            </a:r>
            <a:r>
              <a:rPr lang="en-US" baseline="0" dirty="0"/>
              <a:t>for the student /parent to include an email address on their FSA ID account to allow the U.S. Department of education to communicate </a:t>
            </a:r>
            <a:r>
              <a:rPr lang="en-US" baseline="0" dirty="0" err="1"/>
              <a:t>directlry</a:t>
            </a:r>
            <a:r>
              <a:rPr lang="en-US" baseline="0" dirty="0"/>
              <a:t> with the </a:t>
            </a:r>
            <a:r>
              <a:rPr lang="en-US" baseline="0" dirty="0" err="1"/>
              <a:t>fsaid</a:t>
            </a:r>
            <a:r>
              <a:rPr lang="en-US" baseline="0" dirty="0"/>
              <a:t> owner about the status of their account.  the email address is entered when the student/parent applies for their FSA ID.</a:t>
            </a:r>
          </a:p>
          <a:p>
            <a:endParaRPr lang="en-US" baseline="0" dirty="0"/>
          </a:p>
          <a:p>
            <a:r>
              <a:rPr lang="en-US" baseline="0" dirty="0"/>
              <a:t>Reminder :  while the email address for the FSA Id is optional, if the </a:t>
            </a:r>
            <a:r>
              <a:rPr lang="en-US" baseline="0" dirty="0" err="1"/>
              <a:t>uuser</a:t>
            </a:r>
            <a:r>
              <a:rPr lang="en-US" baseline="0" dirty="0"/>
              <a:t> does want to include an email address, it can be used only one with the </a:t>
            </a:r>
            <a:r>
              <a:rPr lang="en-US" baseline="0" dirty="0" err="1"/>
              <a:t>FSAId</a:t>
            </a:r>
            <a:r>
              <a:rPr lang="en-US" baseline="0" dirty="0"/>
              <a:t>.  Is users share an email address, only one user may link the email address to the </a:t>
            </a:r>
            <a:r>
              <a:rPr lang="en-US" baseline="0" dirty="0" err="1"/>
              <a:t>fsa</a:t>
            </a:r>
            <a:r>
              <a:rPr lang="en-US" baseline="0" dirty="0"/>
              <a:t> id</a:t>
            </a:r>
            <a:endParaRPr lang="en-US" dirty="0"/>
          </a:p>
        </p:txBody>
      </p:sp>
      <p:sp>
        <p:nvSpPr>
          <p:cNvPr id="4" name="Slide Number Placeholder 3"/>
          <p:cNvSpPr>
            <a:spLocks noGrp="1"/>
          </p:cNvSpPr>
          <p:nvPr>
            <p:ph type="sldNum" sz="quarter" idx="10"/>
          </p:nvPr>
        </p:nvSpPr>
        <p:spPr/>
        <p:txBody>
          <a:bodyPr/>
          <a:lstStyle/>
          <a:p>
            <a:fld id="{9506C930-0C39-C14E-9A81-5D25950FD497}" type="slidenum">
              <a:rPr lang="en-US" smtClean="0"/>
              <a:t>14</a:t>
            </a:fld>
            <a:endParaRPr lang="en-US" dirty="0"/>
          </a:p>
        </p:txBody>
      </p:sp>
    </p:spTree>
    <p:extLst>
      <p:ext uri="{BB962C8B-B14F-4D97-AF65-F5344CB8AC3E}">
        <p14:creationId xmlns:p14="http://schemas.microsoft.com/office/powerpoint/2010/main" val="824208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2020-21 “Login” view with the “I am a parent, preparer,</a:t>
            </a:r>
            <a:r>
              <a:rPr lang="en-US" altLang="en-US" baseline="0" dirty="0"/>
              <a:t> or student from a Freely Associated State” option selected</a:t>
            </a:r>
            <a:r>
              <a:rPr lang="en-US" altLang="en-US" dirty="0"/>
              <a:t>. </a:t>
            </a:r>
          </a:p>
          <a:p>
            <a:endParaRPr lang="en-US" altLang="en-US" dirty="0"/>
          </a:p>
          <a:p>
            <a:r>
              <a:rPr lang="en-US" altLang="en-US" dirty="0"/>
              <a:t>The</a:t>
            </a:r>
            <a:r>
              <a:rPr lang="en-US" altLang="en-US" baseline="0" dirty="0"/>
              <a:t> SSN is now masked by default and users have the ability to check the “Show SSN” box if they wish to see what is being typed in.</a:t>
            </a:r>
            <a:endParaRPr lang="en-US" altLang="en-US" dirty="0"/>
          </a:p>
        </p:txBody>
      </p:sp>
      <p:sp>
        <p:nvSpPr>
          <p:cNvPr id="4" name="Slide Number Placeholder 3"/>
          <p:cNvSpPr>
            <a:spLocks noGrp="1"/>
          </p:cNvSpPr>
          <p:nvPr>
            <p:ph type="sldNum" sz="quarter" idx="5"/>
          </p:nvPr>
        </p:nvSpPr>
        <p:spPr/>
        <p:txBody>
          <a:bodyPr/>
          <a:lstStyle/>
          <a:p>
            <a:pPr>
              <a:defRPr/>
            </a:pPr>
            <a:fld id="{317E6D63-0E39-4BDF-92C8-4115634D9613}" type="slidenum">
              <a:rPr lang="en-US" smtClean="0"/>
              <a:pPr>
                <a:defRPr/>
              </a:pPr>
              <a:t>16</a:t>
            </a:fld>
            <a:endParaRPr lang="en-US" dirty="0"/>
          </a:p>
        </p:txBody>
      </p:sp>
    </p:spTree>
    <p:extLst>
      <p:ext uri="{BB962C8B-B14F-4D97-AF65-F5344CB8AC3E}">
        <p14:creationId xmlns:p14="http://schemas.microsoft.com/office/powerpoint/2010/main" val="406781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E3A529-9BCC-49E6-A5D7-2975E56F078F}"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030B9D-A60A-423D-8C6F-348DC6EAF92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0ABC2A9-3A37-4DBA-BFC6-CA41D7AC4C9F}"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060292-C5CF-4B0E-AD1A-38AA4B4008E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C0B247-1696-438C-891F-25C9D76B8C1B}"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FEA5F5-A448-4069-837F-E692543368B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a:spLocks/>
          </p:cNvSpPr>
          <p:nvPr userDrawn="1"/>
        </p:nvSpPr>
        <p:spPr bwMode="auto">
          <a:xfrm>
            <a:off x="-23722" y="0"/>
            <a:ext cx="9167722" cy="895336"/>
          </a:xfrm>
          <a:prstGeom prst="rect">
            <a:avLst/>
          </a:prstGeom>
          <a:solidFill>
            <a:srgbClr val="345065"/>
          </a:solidFill>
          <a:ln>
            <a:noFill/>
          </a:ln>
        </p:spPr>
        <p:txBody>
          <a:bodyPr lIns="0" tIns="0" rIns="0" bIns="0"/>
          <a:lstStyle/>
          <a:p>
            <a:endParaRPr lang="en-US" dirty="0"/>
          </a:p>
        </p:txBody>
      </p:sp>
      <p:sp>
        <p:nvSpPr>
          <p:cNvPr id="5" name="Title 1"/>
          <p:cNvSpPr>
            <a:spLocks noGrp="1"/>
          </p:cNvSpPr>
          <p:nvPr>
            <p:ph type="title" hasCustomPrompt="1"/>
          </p:nvPr>
        </p:nvSpPr>
        <p:spPr>
          <a:xfrm>
            <a:off x="152400" y="191822"/>
            <a:ext cx="8426664" cy="485775"/>
          </a:xfrm>
          <a:prstGeom prst="rect">
            <a:avLst/>
          </a:prstGeom>
        </p:spPr>
        <p:txBody>
          <a:bodyPr/>
          <a:lstStyle>
            <a:lvl1pPr algn="ctr">
              <a:defRPr sz="2800">
                <a:solidFill>
                  <a:schemeClr val="bg1"/>
                </a:solidFill>
                <a:latin typeface="Arial"/>
                <a:cs typeface="Arial"/>
              </a:defRPr>
            </a:lvl1pPr>
          </a:lstStyle>
          <a:p>
            <a:r>
              <a:rPr lang="en-US" dirty="0"/>
              <a:t>CLICK TO ADD TITLE</a:t>
            </a:r>
          </a:p>
        </p:txBody>
      </p:sp>
      <p:sp>
        <p:nvSpPr>
          <p:cNvPr id="6" name="Rectangle 5"/>
          <p:cNvSpPr>
            <a:spLocks/>
          </p:cNvSpPr>
          <p:nvPr userDrawn="1"/>
        </p:nvSpPr>
        <p:spPr bwMode="auto">
          <a:xfrm>
            <a:off x="0" y="6324601"/>
            <a:ext cx="9144000" cy="533400"/>
          </a:xfrm>
          <a:prstGeom prst="rect">
            <a:avLst/>
          </a:prstGeom>
          <a:solidFill>
            <a:srgbClr val="345065"/>
          </a:solidFill>
          <a:ln>
            <a:noFill/>
          </a:ln>
        </p:spPr>
        <p:txBody>
          <a:bodyPr lIns="0" tIns="0" rIns="0" bIns="0"/>
          <a:lstStyle/>
          <a:p>
            <a:endParaRPr lang="en-US" dirty="0"/>
          </a:p>
        </p:txBody>
      </p:sp>
      <p:sp>
        <p:nvSpPr>
          <p:cNvPr id="8" name="TextBox 7"/>
          <p:cNvSpPr txBox="1"/>
          <p:nvPr userDrawn="1"/>
        </p:nvSpPr>
        <p:spPr>
          <a:xfrm>
            <a:off x="21395" y="6499930"/>
            <a:ext cx="479908" cy="307777"/>
          </a:xfrm>
          <a:prstGeom prst="rect">
            <a:avLst/>
          </a:prstGeom>
          <a:noFill/>
        </p:spPr>
        <p:txBody>
          <a:bodyPr wrap="square" rtlCol="0">
            <a:spAutoFit/>
          </a:bodyPr>
          <a:lstStyle/>
          <a:p>
            <a:fld id="{7D0A11C7-9596-AB4E-909A-AAC699D6101A}" type="slidenum">
              <a:rPr lang="en-US" sz="1400" smtClean="0">
                <a:solidFill>
                  <a:schemeClr val="bg1"/>
                </a:solidFill>
                <a:latin typeface="Arial"/>
                <a:cs typeface="Arial"/>
              </a:rPr>
              <a:t>‹#›</a:t>
            </a:fld>
            <a:endParaRPr lang="en-US" sz="1400" dirty="0">
              <a:solidFill>
                <a:schemeClr val="bg1"/>
              </a:solidFill>
              <a:latin typeface="Arial"/>
              <a:cs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6438112"/>
            <a:ext cx="2743200" cy="343689"/>
          </a:xfrm>
          <a:prstGeom prst="rect">
            <a:avLst/>
          </a:prstGeom>
        </p:spPr>
      </p:pic>
    </p:spTree>
    <p:extLst>
      <p:ext uri="{BB962C8B-B14F-4D97-AF65-F5344CB8AC3E}">
        <p14:creationId xmlns:p14="http://schemas.microsoft.com/office/powerpoint/2010/main" val="150730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366299-7DAE-46B5-8A93-D04255B03E28}"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958835-ED15-4C76-9B4A-E2DBB33E107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E8173C2-F029-43FA-A979-5CDF61584F75}" type="datetime1">
              <a:rPr lang="en-US"/>
              <a:pPr>
                <a:defRPr/>
              </a:pPr>
              <a:t>10/4/2022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741E02-7561-415A-AB8E-7599C9768D7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B52A54B-CF3B-41AA-8975-25A4851644E3}" type="datetime1">
              <a:rPr lang="en-US"/>
              <a:pPr>
                <a:defRPr/>
              </a:pPr>
              <a:t>10/4/2022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C83BAD-0F27-4D59-85D9-361B244B1A5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C7FC7E0-B264-4B2B-AFA7-710EC8B43352}" type="datetime1">
              <a:rPr lang="en-US"/>
              <a:pPr>
                <a:defRPr/>
              </a:pPr>
              <a:t>10/4/2022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E9A919-743B-47AA-8131-F9E79B84A08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5B2334C-4492-4264-B128-18DE03A79359}" type="datetime1">
              <a:rPr lang="en-US"/>
              <a:pPr>
                <a:defRPr/>
              </a:pPr>
              <a:t>10/4/2022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1BBEEC-87D5-4839-B792-B91CFD0AD93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B85CE7-51DF-4365-BD6F-F69646F23977}" type="datetime1">
              <a:rPr lang="en-US"/>
              <a:pPr>
                <a:defRPr/>
              </a:pPr>
              <a:t>10/4/2022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85E34F-DC24-4298-A5A2-DBF1186FA29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5E24D0-C0C0-41ED-B371-33B14AD22091}" type="datetime1">
              <a:rPr lang="en-US"/>
              <a:pPr>
                <a:defRPr/>
              </a:pPr>
              <a:t>10/4/2022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BB65B4-0F83-48F3-988E-C6E7232728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D32B96-07CA-44CF-B446-50A5C7D02089}" type="datetime1">
              <a:rPr lang="en-US"/>
              <a:pPr>
                <a:defRPr/>
              </a:pPr>
              <a:t>10/4/2022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E58EA3-A43A-47F7-99C8-A62905032D7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DDBDD9C0-D38A-4AD2-A85B-7244B4681899}" type="datetime1">
              <a:rPr lang="en-US"/>
              <a:pPr>
                <a:defRPr/>
              </a:pPr>
              <a:t>10/4/2022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825930A-D8D9-402F-8DEA-5460878EDF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studentaid.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hesaa.org/"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7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41" y="1514040"/>
            <a:ext cx="8229600" cy="2507543"/>
          </a:xfrm>
          <a:effectLst>
            <a:glow rad="63500">
              <a:schemeClr val="accent2">
                <a:satMod val="175000"/>
                <a:alpha val="40000"/>
              </a:schemeClr>
            </a:glow>
          </a:effectLst>
        </p:spPr>
        <p:txBody>
          <a:bodyPr/>
          <a:lstStyle/>
          <a:p>
            <a:r>
              <a:rPr lang="en-US" b="1" dirty="0">
                <a:latin typeface="Arial" panose="020B0604020202020204" pitchFamily="34" charset="0"/>
                <a:cs typeface="Arial" panose="020B0604020202020204" pitchFamily="34" charset="0"/>
              </a:rPr>
              <a:t>How to Apply for Federal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&amp;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State Aid</a:t>
            </a:r>
          </a:p>
        </p:txBody>
      </p:sp>
      <p:sp>
        <p:nvSpPr>
          <p:cNvPr id="3" name="Slide Number Placeholder 2"/>
          <p:cNvSpPr>
            <a:spLocks noGrp="1"/>
          </p:cNvSpPr>
          <p:nvPr>
            <p:ph type="sldNum" sz="quarter" idx="12"/>
          </p:nvPr>
        </p:nvSpPr>
        <p:spPr/>
        <p:txBody>
          <a:bodyPr/>
          <a:lstStyle/>
          <a:p>
            <a:pPr>
              <a:defRPr/>
            </a:pPr>
            <a:fld id="{791BBEEC-87D5-4839-B792-B91CFD0AD93B}" type="slidenum">
              <a:rPr lang="en-US" smtClean="0"/>
              <a:pPr>
                <a:defRPr/>
              </a:pPr>
              <a:t>1</a:t>
            </a:fld>
            <a:endParaRPr lang="en-US" dirty="0"/>
          </a:p>
        </p:txBody>
      </p:sp>
      <p:pic>
        <p:nvPicPr>
          <p:cNvPr id="4" name="Picture 3"/>
          <p:cNvPicPr>
            <a:picLocks noChangeAspect="1"/>
          </p:cNvPicPr>
          <p:nvPr/>
        </p:nvPicPr>
        <p:blipFill>
          <a:blip r:embed="rId2"/>
          <a:stretch>
            <a:fillRect/>
          </a:stretch>
        </p:blipFill>
        <p:spPr>
          <a:xfrm>
            <a:off x="379141" y="5092868"/>
            <a:ext cx="3999561" cy="1263482"/>
          </a:xfrm>
          <a:prstGeom prst="rect">
            <a:avLst/>
          </a:prstGeom>
          <a:ln>
            <a:solidFill>
              <a:schemeClr val="tx1"/>
            </a:solidFill>
          </a:ln>
        </p:spPr>
      </p:pic>
      <p:pic>
        <p:nvPicPr>
          <p:cNvPr id="1026" name="Picture 2" descr="HES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239" y="5092868"/>
            <a:ext cx="3999561" cy="1263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85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512"/>
            <a:ext cx="8229600" cy="1143000"/>
          </a:xfrm>
        </p:spPr>
        <p:txBody>
          <a:bodyPr/>
          <a:lstStyle/>
          <a:p>
            <a:r>
              <a:rPr lang="en-US" sz="6600" b="1" dirty="0">
                <a:latin typeface="Arial" panose="020B0604020202020204" pitchFamily="34" charset="0"/>
                <a:cs typeface="Arial" panose="020B0604020202020204" pitchFamily="34" charset="0"/>
              </a:rPr>
              <a:t>FAFSA</a:t>
            </a:r>
            <a:r>
              <a:rPr lang="en-US" b="1"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2659171"/>
            <a:ext cx="8229600" cy="4525963"/>
          </a:xfrm>
        </p:spPr>
        <p:txBody>
          <a:bodyPr/>
          <a:lstStyle/>
          <a:p>
            <a:pPr marL="0" indent="0" algn="ctr">
              <a:buNone/>
            </a:pPr>
            <a:r>
              <a:rPr lang="en-US" dirty="0">
                <a:latin typeface="Arial" panose="020B0604020202020204" pitchFamily="34" charset="0"/>
                <a:cs typeface="Arial" panose="020B0604020202020204" pitchFamily="34" charset="0"/>
              </a:rPr>
              <a:t>FREE APPLICATION </a:t>
            </a:r>
          </a:p>
          <a:p>
            <a:pPr marL="0" indent="0" algn="ctr">
              <a:buNone/>
            </a:pPr>
            <a:r>
              <a:rPr lang="en-US" dirty="0">
                <a:latin typeface="Arial" panose="020B0604020202020204" pitchFamily="34" charset="0"/>
                <a:cs typeface="Arial" panose="020B0604020202020204" pitchFamily="34" charset="0"/>
              </a:rPr>
              <a:t>FOR FEDERAL STUDENT AID</a:t>
            </a:r>
          </a:p>
        </p:txBody>
      </p:sp>
      <p:sp>
        <p:nvSpPr>
          <p:cNvPr id="4" name="Slide Number Placeholder 3"/>
          <p:cNvSpPr>
            <a:spLocks noGrp="1"/>
          </p:cNvSpPr>
          <p:nvPr>
            <p:ph type="sldNum" sz="quarter" idx="12"/>
          </p:nvPr>
        </p:nvSpPr>
        <p:spPr/>
        <p:txBody>
          <a:bodyPr/>
          <a:lstStyle/>
          <a:p>
            <a:pPr>
              <a:defRPr/>
            </a:pPr>
            <a:fld id="{FB958835-ED15-4C76-9B4A-E2DBB33E1079}" type="slidenum">
              <a:rPr lang="en-US" smtClean="0"/>
              <a:pPr>
                <a:defRPr/>
              </a:pPr>
              <a:t>10</a:t>
            </a:fld>
            <a:endParaRPr lang="en-US" dirty="0"/>
          </a:p>
        </p:txBody>
      </p:sp>
      <p:sp>
        <p:nvSpPr>
          <p:cNvPr id="5" name="TextBox 4"/>
          <p:cNvSpPr txBox="1"/>
          <p:nvPr/>
        </p:nvSpPr>
        <p:spPr>
          <a:xfrm>
            <a:off x="914400" y="4184595"/>
            <a:ext cx="8229600" cy="646331"/>
          </a:xfrm>
          <a:prstGeom prst="rect">
            <a:avLst/>
          </a:prstGeom>
          <a:noFill/>
        </p:spPr>
        <p:txBody>
          <a:bodyPr wrap="square" rtlCol="0">
            <a:spAutoFit/>
          </a:bodyPr>
          <a:lstStyle/>
          <a:p>
            <a:pPr algn="ctr"/>
            <a:r>
              <a:rPr lang="en-US" sz="3600" b="1" dirty="0">
                <a:cs typeface="Arial" panose="020B0604020202020204" pitchFamily="34" charset="0"/>
              </a:rPr>
              <a:t>STUDENTAID.GOV</a:t>
            </a:r>
            <a:r>
              <a:rPr lang="en-US" sz="3600" dirty="0">
                <a:cs typeface="Arial" panose="020B0604020202020204" pitchFamily="34" charset="0"/>
              </a:rPr>
              <a:t>	                               </a:t>
            </a:r>
            <a:endParaRPr lang="en-US" sz="3600" b="1" dirty="0">
              <a:cs typeface="Arial" panose="020B0604020202020204" pitchFamily="34" charset="0"/>
            </a:endParaRPr>
          </a:p>
        </p:txBody>
      </p:sp>
    </p:spTree>
    <p:extLst>
      <p:ext uri="{BB962C8B-B14F-4D97-AF65-F5344CB8AC3E}">
        <p14:creationId xmlns:p14="http://schemas.microsoft.com/office/powerpoint/2010/main" val="3611131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822"/>
            <a:ext cx="9144000" cy="485775"/>
          </a:xfrm>
        </p:spPr>
        <p:txBody>
          <a:bodyPr/>
          <a:lstStyle/>
          <a:p>
            <a:r>
              <a:rPr lang="en-US" dirty="0"/>
              <a:t>Studentaid.gov</a:t>
            </a:r>
          </a:p>
        </p:txBody>
      </p:sp>
      <p:pic>
        <p:nvPicPr>
          <p:cNvPr id="3" name="Picture 2"/>
          <p:cNvPicPr>
            <a:picLocks noChangeAspect="1"/>
          </p:cNvPicPr>
          <p:nvPr/>
        </p:nvPicPr>
        <p:blipFill rotWithShape="1">
          <a:blip r:embed="rId3"/>
          <a:srcRect l="1061" t="1403" r="768"/>
          <a:stretch/>
        </p:blipFill>
        <p:spPr>
          <a:xfrm>
            <a:off x="336665" y="1479664"/>
            <a:ext cx="8470669" cy="3679731"/>
          </a:xfrm>
          <a:prstGeom prst="rect">
            <a:avLst/>
          </a:prstGeom>
          <a:ln>
            <a:solidFill>
              <a:schemeClr val="tx1"/>
            </a:solidFill>
          </a:ln>
        </p:spPr>
      </p:pic>
    </p:spTree>
    <p:extLst>
      <p:ext uri="{BB962C8B-B14F-4D97-AF65-F5344CB8AC3E}">
        <p14:creationId xmlns:p14="http://schemas.microsoft.com/office/powerpoint/2010/main" val="1562572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822"/>
            <a:ext cx="9077498" cy="485775"/>
          </a:xfrm>
        </p:spPr>
        <p:txBody>
          <a:bodyPr/>
          <a:lstStyle/>
          <a:p>
            <a:r>
              <a:rPr lang="en-US" dirty="0"/>
              <a:t>Role Selection</a:t>
            </a:r>
          </a:p>
        </p:txBody>
      </p:sp>
      <p:pic>
        <p:nvPicPr>
          <p:cNvPr id="3" name="Picture 2" descr="Role Selection view&#10;&#10;The user will select a user type (i.e., student, parent, or preparer) to complete the FAFSA form.">
            <a:extLst>
              <a:ext uri="{FF2B5EF4-FFF2-40B4-BE49-F238E27FC236}">
                <a16:creationId xmlns:a16="http://schemas.microsoft.com/office/drawing/2014/main" id="{D5198DF4-2AC6-4E40-85A8-2CAEEB52DEF9}"/>
              </a:ext>
            </a:extLst>
          </p:cNvPr>
          <p:cNvPicPr>
            <a:picLocks noChangeAspect="1"/>
          </p:cNvPicPr>
          <p:nvPr/>
        </p:nvPicPr>
        <p:blipFill>
          <a:blip r:embed="rId2"/>
          <a:stretch>
            <a:fillRect/>
          </a:stretch>
        </p:blipFill>
        <p:spPr>
          <a:xfrm>
            <a:off x="911557" y="1338349"/>
            <a:ext cx="7265468" cy="4481278"/>
          </a:xfrm>
          <a:prstGeom prst="rect">
            <a:avLst/>
          </a:prstGeom>
          <a:ln w="12700">
            <a:solidFill>
              <a:schemeClr val="tx1"/>
            </a:solidFill>
          </a:ln>
        </p:spPr>
      </p:pic>
    </p:spTree>
    <p:extLst>
      <p:ext uri="{BB962C8B-B14F-4D97-AF65-F5344CB8AC3E}">
        <p14:creationId xmlns:p14="http://schemas.microsoft.com/office/powerpoint/2010/main" val="1504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ll Us About Yourself (1 of 2) view&#10;&#10;The user selects the student role. In this screenshot, the user is prompted to log in, create an FSA ID, or use personal identifiers.">
            <a:extLst>
              <a:ext uri="{FF2B5EF4-FFF2-40B4-BE49-F238E27FC236}">
                <a16:creationId xmlns:a16="http://schemas.microsoft.com/office/drawing/2014/main" id="{80C39BC4-495D-45EF-B86C-6B288479374A}"/>
              </a:ext>
            </a:extLst>
          </p:cNvPr>
          <p:cNvPicPr>
            <a:picLocks noChangeAspect="1"/>
          </p:cNvPicPr>
          <p:nvPr/>
        </p:nvPicPr>
        <p:blipFill rotWithShape="1">
          <a:blip r:embed="rId2"/>
          <a:srcRect b="8109"/>
          <a:stretch/>
        </p:blipFill>
        <p:spPr>
          <a:xfrm>
            <a:off x="423269" y="1200166"/>
            <a:ext cx="8310460" cy="4710183"/>
          </a:xfrm>
          <a:prstGeom prst="rect">
            <a:avLst/>
          </a:prstGeom>
          <a:ln w="12700">
            <a:solidFill>
              <a:schemeClr val="tx1"/>
            </a:solidFill>
          </a:ln>
        </p:spPr>
      </p:pic>
    </p:spTree>
    <p:extLst>
      <p:ext uri="{BB962C8B-B14F-4D97-AF65-F5344CB8AC3E}">
        <p14:creationId xmlns:p14="http://schemas.microsoft.com/office/powerpoint/2010/main" val="38850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Login – I am the Student</a:t>
            </a:r>
          </a:p>
        </p:txBody>
      </p:sp>
      <p:pic>
        <p:nvPicPr>
          <p:cNvPr id="6" name="Picture 5" descr="Log In Page view&#10;&#10;The &quot;Log In&quot; page prompts the user to enter his or her FSA ID credentials or create an account.">
            <a:extLst>
              <a:ext uri="{FF2B5EF4-FFF2-40B4-BE49-F238E27FC236}">
                <a16:creationId xmlns:a16="http://schemas.microsoft.com/office/drawing/2014/main" id="{6ED9811C-5DE8-401C-B8A3-6C479723A3D8}"/>
              </a:ext>
            </a:extLst>
          </p:cNvPr>
          <p:cNvPicPr>
            <a:picLocks noChangeAspect="1"/>
          </p:cNvPicPr>
          <p:nvPr/>
        </p:nvPicPr>
        <p:blipFill rotWithShape="1">
          <a:blip r:embed="rId3"/>
          <a:srcRect l="13500" t="24593" r="50000" b="21797"/>
          <a:stretch/>
        </p:blipFill>
        <p:spPr>
          <a:xfrm>
            <a:off x="1409704" y="1058850"/>
            <a:ext cx="6487367" cy="5109912"/>
          </a:xfrm>
          <a:prstGeom prst="rect">
            <a:avLst/>
          </a:prstGeom>
          <a:ln w="12700">
            <a:solidFill>
              <a:schemeClr val="tx1"/>
            </a:solidFill>
          </a:ln>
        </p:spPr>
      </p:pic>
      <p:sp>
        <p:nvSpPr>
          <p:cNvPr id="4" name="Rectangle 3"/>
          <p:cNvSpPr/>
          <p:nvPr/>
        </p:nvSpPr>
        <p:spPr>
          <a:xfrm>
            <a:off x="2713178" y="2336336"/>
            <a:ext cx="2611821" cy="493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6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822"/>
            <a:ext cx="9243753" cy="485775"/>
          </a:xfrm>
        </p:spPr>
        <p:txBody>
          <a:bodyPr/>
          <a:lstStyle/>
          <a:p>
            <a:r>
              <a:rPr lang="en-US" dirty="0"/>
              <a:t>SAVE Key</a:t>
            </a:r>
          </a:p>
        </p:txBody>
      </p:sp>
      <p:pic>
        <p:nvPicPr>
          <p:cNvPr id="3" name="Picture 2"/>
          <p:cNvPicPr>
            <a:picLocks noChangeAspect="1"/>
          </p:cNvPicPr>
          <p:nvPr/>
        </p:nvPicPr>
        <p:blipFill>
          <a:blip r:embed="rId2"/>
          <a:stretch>
            <a:fillRect/>
          </a:stretch>
        </p:blipFill>
        <p:spPr>
          <a:xfrm>
            <a:off x="816107" y="1388786"/>
            <a:ext cx="7611537" cy="4363059"/>
          </a:xfrm>
          <a:prstGeom prst="rect">
            <a:avLst/>
          </a:prstGeom>
          <a:ln>
            <a:solidFill>
              <a:schemeClr val="tx1"/>
            </a:solidFill>
          </a:ln>
        </p:spPr>
      </p:pic>
    </p:spTree>
    <p:extLst>
      <p:ext uri="{BB962C8B-B14F-4D97-AF65-F5344CB8AC3E}">
        <p14:creationId xmlns:p14="http://schemas.microsoft.com/office/powerpoint/2010/main" val="724646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Login – I am the Parent, Preparer</a:t>
            </a:r>
            <a:r>
              <a:rPr lang="en-US" baseline="0" dirty="0"/>
              <a:t> or Student from a Freely Associated State</a:t>
            </a:r>
            <a:endParaRPr lang="en-US" dirty="0"/>
          </a:p>
        </p:txBody>
      </p:sp>
      <p:pic>
        <p:nvPicPr>
          <p:cNvPr id="3" name="Picture 2"/>
          <p:cNvPicPr>
            <a:picLocks noChangeAspect="1"/>
          </p:cNvPicPr>
          <p:nvPr/>
        </p:nvPicPr>
        <p:blipFill rotWithShape="1">
          <a:blip r:embed="rId3"/>
          <a:srcRect l="5229" t="1557" b="-1"/>
          <a:stretch/>
        </p:blipFill>
        <p:spPr>
          <a:xfrm>
            <a:off x="1122218" y="980902"/>
            <a:ext cx="7234991" cy="5257460"/>
          </a:xfrm>
          <a:prstGeom prst="rect">
            <a:avLst/>
          </a:prstGeom>
          <a:ln>
            <a:solidFill>
              <a:schemeClr val="tx1"/>
            </a:solidFill>
          </a:ln>
        </p:spPr>
      </p:pic>
    </p:spTree>
    <p:extLst>
      <p:ext uri="{BB962C8B-B14F-4D97-AF65-F5344CB8AC3E}">
        <p14:creationId xmlns:p14="http://schemas.microsoft.com/office/powerpoint/2010/main" val="80183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rsonal Information for Student:&#10;&#10;This is one of multiple pages on fafsa.gov that explains that “you” and “your” are referencing the user. Other pages where this messaging appears includes the &quot;Search for High School,&quot; &quot;Student Marital Status,&quot; &quot;Parent Marital Status,&quot; and &quot;Student Tax Filing Status.&quot;  ​  &#10;&#10;Note: This is the first view for the Student Demographics section.&#10;">
            <a:extLst>
              <a:ext uri="{FF2B5EF4-FFF2-40B4-BE49-F238E27FC236}">
                <a16:creationId xmlns:a16="http://schemas.microsoft.com/office/drawing/2014/main" id="{436D5A9C-DBB4-4203-8A0F-ED91B60B8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3532" y="1474555"/>
            <a:ext cx="6306419" cy="420624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Create a Save Key</a:t>
            </a:r>
          </a:p>
        </p:txBody>
      </p:sp>
      <p:sp>
        <p:nvSpPr>
          <p:cNvPr id="4" name="Rectangle 3"/>
          <p:cNvSpPr/>
          <p:nvPr/>
        </p:nvSpPr>
        <p:spPr>
          <a:xfrm>
            <a:off x="3694391" y="2932398"/>
            <a:ext cx="1953747" cy="493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9963" y="1579725"/>
            <a:ext cx="2365417" cy="3693319"/>
          </a:xfrm>
          <a:prstGeom prst="rect">
            <a:avLst/>
          </a:prstGeom>
        </p:spPr>
        <p:txBody>
          <a:bodyPr wrap="square">
            <a:spAutoFit/>
          </a:bodyPr>
          <a:lstStyle/>
          <a:p>
            <a:r>
              <a:rPr lang="en-US" dirty="0"/>
              <a:t>If the student logs in with their FSAID, information used to create it, such as SSN, will be prepopulated.</a:t>
            </a:r>
          </a:p>
          <a:p>
            <a:endParaRPr lang="en-US" dirty="0"/>
          </a:p>
          <a:p>
            <a:r>
              <a:rPr lang="en-US" dirty="0"/>
              <a:t>The information you enter must also match the information entered in the FSAID Registration.</a:t>
            </a:r>
          </a:p>
        </p:txBody>
      </p:sp>
      <p:sp>
        <p:nvSpPr>
          <p:cNvPr id="3" name="TextBox 2"/>
          <p:cNvSpPr txBox="1"/>
          <p:nvPr/>
        </p:nvSpPr>
        <p:spPr>
          <a:xfrm>
            <a:off x="0" y="154768"/>
            <a:ext cx="9144000" cy="523220"/>
          </a:xfrm>
          <a:prstGeom prst="rect">
            <a:avLst/>
          </a:prstGeom>
          <a:noFill/>
        </p:spPr>
        <p:txBody>
          <a:bodyPr wrap="square" rtlCol="0">
            <a:spAutoFit/>
          </a:bodyPr>
          <a:lstStyle/>
          <a:p>
            <a:pPr algn="ctr"/>
            <a:r>
              <a:rPr lang="en-US" sz="2800" dirty="0">
                <a:solidFill>
                  <a:schemeClr val="bg1"/>
                </a:solidFill>
              </a:rPr>
              <a:t>Student Demographics</a:t>
            </a:r>
          </a:p>
        </p:txBody>
      </p:sp>
    </p:spTree>
    <p:extLst>
      <p:ext uri="{BB962C8B-B14F-4D97-AF65-F5344CB8AC3E}">
        <p14:creationId xmlns:p14="http://schemas.microsoft.com/office/powerpoint/2010/main" val="181432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 Email and Phone:&#10;&#10;Note: While not mandatory, it is beneficial for the student to include an email address on the FAFSA form in order to receive important communications about the student's financial aid.&#10;">
            <a:extLst>
              <a:ext uri="{FF2B5EF4-FFF2-40B4-BE49-F238E27FC236}">
                <a16:creationId xmlns:a16="http://schemas.microsoft.com/office/drawing/2014/main" id="{F0C0BB95-0BF7-4779-9A7B-AD2A1C885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0" y="1810132"/>
            <a:ext cx="7481455" cy="3436635"/>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E-mail and Phone - Dependent</a:t>
            </a:r>
          </a:p>
        </p:txBody>
      </p:sp>
      <p:sp>
        <p:nvSpPr>
          <p:cNvPr id="5" name="Rectangle 4"/>
          <p:cNvSpPr/>
          <p:nvPr/>
        </p:nvSpPr>
        <p:spPr>
          <a:xfrm>
            <a:off x="1708865" y="2958553"/>
            <a:ext cx="3528154" cy="1089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385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Address - Dependent</a:t>
            </a:r>
          </a:p>
        </p:txBody>
      </p:sp>
      <p:pic>
        <p:nvPicPr>
          <p:cNvPr id="4" name="Picture 3" descr="Student Address:&#10;&#10;Screenshot of the “Student Address” view.&#10;">
            <a:extLst>
              <a:ext uri="{FF2B5EF4-FFF2-40B4-BE49-F238E27FC236}">
                <a16:creationId xmlns:a16="http://schemas.microsoft.com/office/drawing/2014/main" id="{6B4D7861-21DA-4D2C-9312-D4F8BAE98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97" y="1383402"/>
            <a:ext cx="7837471" cy="420624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563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6" y="979045"/>
            <a:ext cx="8229600" cy="1143000"/>
          </a:xfrm>
        </p:spPr>
        <p:txBody>
          <a:bodyPr/>
          <a:lstStyle/>
          <a:p>
            <a:r>
              <a:rPr lang="en-US" b="1" dirty="0">
                <a:latin typeface="Arial" panose="020B0604020202020204" pitchFamily="34" charset="0"/>
                <a:cs typeface="Arial" panose="020B0604020202020204" pitchFamily="34" charset="0"/>
              </a:rPr>
              <a:t>FEDERAL STUDENT AID ID</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or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FSAID</a:t>
            </a:r>
          </a:p>
        </p:txBody>
      </p:sp>
      <p:sp>
        <p:nvSpPr>
          <p:cNvPr id="3" name="Slide Number Placeholder 2"/>
          <p:cNvSpPr>
            <a:spLocks noGrp="1"/>
          </p:cNvSpPr>
          <p:nvPr>
            <p:ph type="sldNum" sz="quarter" idx="12"/>
          </p:nvPr>
        </p:nvSpPr>
        <p:spPr/>
        <p:txBody>
          <a:bodyPr/>
          <a:lstStyle/>
          <a:p>
            <a:pPr>
              <a:defRPr/>
            </a:pPr>
            <a:fld id="{791BBEEC-87D5-4839-B792-B91CFD0AD93B}" type="slidenum">
              <a:rPr lang="en-US" smtClean="0"/>
              <a:pPr>
                <a:defRPr/>
              </a:pPr>
              <a:t>2</a:t>
            </a:fld>
            <a:endParaRPr lang="en-US" dirty="0"/>
          </a:p>
        </p:txBody>
      </p:sp>
      <p:pic>
        <p:nvPicPr>
          <p:cNvPr id="4" name="Picture 3"/>
          <p:cNvPicPr>
            <a:picLocks noChangeAspect="1"/>
          </p:cNvPicPr>
          <p:nvPr/>
        </p:nvPicPr>
        <p:blipFill>
          <a:blip r:embed="rId3"/>
          <a:stretch>
            <a:fillRect/>
          </a:stretch>
        </p:blipFill>
        <p:spPr>
          <a:xfrm>
            <a:off x="365760" y="3040203"/>
            <a:ext cx="8416248" cy="1198994"/>
          </a:xfrm>
          <a:prstGeom prst="rect">
            <a:avLst/>
          </a:prstGeom>
          <a:ln>
            <a:solidFill>
              <a:schemeClr val="tx1"/>
            </a:solidFill>
          </a:ln>
        </p:spPr>
      </p:pic>
      <p:sp>
        <p:nvSpPr>
          <p:cNvPr id="5" name="TextBox 4"/>
          <p:cNvSpPr txBox="1"/>
          <p:nvPr/>
        </p:nvSpPr>
        <p:spPr>
          <a:xfrm>
            <a:off x="1794632" y="4913053"/>
            <a:ext cx="5554726" cy="769441"/>
          </a:xfrm>
          <a:prstGeom prst="rect">
            <a:avLst/>
          </a:prstGeom>
          <a:noFill/>
        </p:spPr>
        <p:txBody>
          <a:bodyPr wrap="none" rtlCol="0">
            <a:spAutoFit/>
          </a:bodyPr>
          <a:lstStyle/>
          <a:p>
            <a:r>
              <a:rPr lang="en-US" sz="4400" dirty="0">
                <a:hlinkClick r:id="rId4"/>
              </a:rPr>
              <a:t>https://studentaid.gov</a:t>
            </a:r>
            <a:endParaRPr lang="en-US" sz="4400" dirty="0"/>
          </a:p>
        </p:txBody>
      </p:sp>
    </p:spTree>
    <p:extLst>
      <p:ext uri="{BB962C8B-B14F-4D97-AF65-F5344CB8AC3E}">
        <p14:creationId xmlns:p14="http://schemas.microsoft.com/office/powerpoint/2010/main" val="807479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719" t="929" r="38241"/>
          <a:stretch/>
        </p:blipFill>
        <p:spPr>
          <a:xfrm>
            <a:off x="4941338" y="1317722"/>
            <a:ext cx="3982066" cy="3935573"/>
          </a:xfrm>
          <a:prstGeom prst="rect">
            <a:avLst/>
          </a:prstGeom>
          <a:ln>
            <a:solidFill>
              <a:schemeClr val="tx1"/>
            </a:solidFill>
          </a:ln>
        </p:spPr>
      </p:pic>
      <p:sp>
        <p:nvSpPr>
          <p:cNvPr id="4" name="Rectangle 3"/>
          <p:cNvSpPr/>
          <p:nvPr/>
        </p:nvSpPr>
        <p:spPr>
          <a:xfrm>
            <a:off x="72710" y="1385187"/>
            <a:ext cx="4756984" cy="4031873"/>
          </a:xfrm>
          <a:prstGeom prst="rect">
            <a:avLst/>
          </a:prstGeom>
        </p:spPr>
        <p:txBody>
          <a:bodyPr wrap="square">
            <a:spAutoFit/>
          </a:bodyPr>
          <a:lstStyle/>
          <a:p>
            <a:pPr marL="342900" indent="-342900">
              <a:buAutoNum type="arabicParenBoth"/>
            </a:pPr>
            <a:r>
              <a:rPr lang="en-US" sz="1600" dirty="0"/>
              <a:t>A permanent U.S. resident with a Permanent Resident Card (I-551); </a:t>
            </a:r>
          </a:p>
          <a:p>
            <a:pPr marL="342900" indent="-342900">
              <a:buAutoNum type="arabicParenBoth"/>
            </a:pPr>
            <a:r>
              <a:rPr lang="en-US" sz="1600" dirty="0"/>
              <a:t>A conditional permanent resident with a Conditional Green Card (I-551C); </a:t>
            </a:r>
          </a:p>
          <a:p>
            <a:pPr marL="342900" indent="-342900">
              <a:buAutoNum type="arabicParenBoth"/>
            </a:pPr>
            <a:r>
              <a:rPr lang="en-US" sz="1600" dirty="0"/>
              <a:t>The holder of an Arrival-Departure Record (I-94) from the Department of Homeland Security showing any one of the following designations: “Refugee,” “Asylum Granted,” “Parolee” (I-94 confirms that you were paroled for a minimum of one year and status has not expired), T-Visa holder (T-1, T-2, T-3, etc.) or “Cuban-Haitian Entrant;” or </a:t>
            </a:r>
          </a:p>
          <a:p>
            <a:pPr marL="342900" indent="-342900">
              <a:buAutoNum type="arabicParenBoth"/>
            </a:pPr>
            <a:r>
              <a:rPr lang="en-US" sz="1600" dirty="0"/>
              <a:t>The holder of a valid certification or eligibility letter from the Department of Health and Human Services showing a designation of “Victim of human trafficking.” </a:t>
            </a:r>
          </a:p>
        </p:txBody>
      </p:sp>
      <p:sp>
        <p:nvSpPr>
          <p:cNvPr id="5" name="TextBox 4"/>
          <p:cNvSpPr txBox="1"/>
          <p:nvPr/>
        </p:nvSpPr>
        <p:spPr>
          <a:xfrm>
            <a:off x="72710" y="5547665"/>
            <a:ext cx="9071290" cy="830997"/>
          </a:xfrm>
          <a:prstGeom prst="rect">
            <a:avLst/>
          </a:prstGeom>
          <a:noFill/>
        </p:spPr>
        <p:txBody>
          <a:bodyPr wrap="square" rtlCol="0">
            <a:spAutoFit/>
          </a:bodyPr>
          <a:lstStyle/>
          <a:p>
            <a:pPr algn="ctr"/>
            <a:r>
              <a:rPr lang="en-US" sz="1600" dirty="0"/>
              <a:t> Other Option - No, I am not a U.S. Citizen or eligible noncitizen</a:t>
            </a:r>
          </a:p>
          <a:p>
            <a:pPr algn="ctr"/>
            <a:r>
              <a:rPr lang="en-US" sz="1600" dirty="0"/>
              <a:t> Must complete the New Jersey Alternative Financial Aid Application </a:t>
            </a:r>
          </a:p>
          <a:p>
            <a:pPr algn="ctr"/>
            <a:r>
              <a:rPr lang="en-US" sz="1600" dirty="0"/>
              <a:t>     </a:t>
            </a:r>
          </a:p>
        </p:txBody>
      </p:sp>
      <p:pic>
        <p:nvPicPr>
          <p:cNvPr id="6" name="Picture 5"/>
          <p:cNvPicPr>
            <a:picLocks noChangeAspect="1"/>
          </p:cNvPicPr>
          <p:nvPr/>
        </p:nvPicPr>
        <p:blipFill rotWithShape="1">
          <a:blip r:embed="rId3"/>
          <a:srcRect l="3209" t="41436" r="28361" b="23966"/>
          <a:stretch/>
        </p:blipFill>
        <p:spPr>
          <a:xfrm>
            <a:off x="5193174" y="4063179"/>
            <a:ext cx="2992181" cy="260511"/>
          </a:xfrm>
          <a:prstGeom prst="rect">
            <a:avLst/>
          </a:prstGeom>
          <a:ln>
            <a:solidFill>
              <a:schemeClr val="tx1"/>
            </a:solidFill>
          </a:ln>
        </p:spPr>
      </p:pic>
      <p:sp>
        <p:nvSpPr>
          <p:cNvPr id="7" name="Right Arrow 6"/>
          <p:cNvSpPr/>
          <p:nvPr/>
        </p:nvSpPr>
        <p:spPr>
          <a:xfrm>
            <a:off x="4827461" y="4083156"/>
            <a:ext cx="266584" cy="2184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08141"/>
            <a:ext cx="9144000" cy="523220"/>
          </a:xfrm>
          <a:prstGeom prst="rect">
            <a:avLst/>
          </a:prstGeom>
          <a:noFill/>
        </p:spPr>
        <p:txBody>
          <a:bodyPr wrap="square" rtlCol="0">
            <a:spAutoFit/>
          </a:bodyPr>
          <a:lstStyle/>
          <a:p>
            <a:pPr algn="ctr"/>
            <a:r>
              <a:rPr lang="en-US" sz="2800" dirty="0">
                <a:solidFill>
                  <a:schemeClr val="bg1"/>
                </a:solidFill>
              </a:rPr>
              <a:t>Citizenship Status</a:t>
            </a:r>
          </a:p>
        </p:txBody>
      </p:sp>
    </p:spTree>
    <p:extLst>
      <p:ext uri="{BB962C8B-B14F-4D97-AF65-F5344CB8AC3E}">
        <p14:creationId xmlns:p14="http://schemas.microsoft.com/office/powerpoint/2010/main" val="409767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Education - Dependent</a:t>
            </a:r>
          </a:p>
        </p:txBody>
      </p:sp>
      <p:pic>
        <p:nvPicPr>
          <p:cNvPr id="5" name="Picture 4" descr="Student Education:&#10;&#10;Screenshot of the “Student Education” view.&#10;">
            <a:extLst>
              <a:ext uri="{FF2B5EF4-FFF2-40B4-BE49-F238E27FC236}">
                <a16:creationId xmlns:a16="http://schemas.microsoft.com/office/drawing/2014/main" id="{5C09ABF4-04E9-4E06-A105-1C42B8224CC2}"/>
              </a:ext>
            </a:extLst>
          </p:cNvPr>
          <p:cNvPicPr>
            <a:picLocks noChangeAspect="1"/>
          </p:cNvPicPr>
          <p:nvPr/>
        </p:nvPicPr>
        <p:blipFill>
          <a:blip r:embed="rId3"/>
          <a:stretch>
            <a:fillRect/>
          </a:stretch>
        </p:blipFill>
        <p:spPr>
          <a:xfrm>
            <a:off x="1537444" y="1375338"/>
            <a:ext cx="5952067" cy="4464050"/>
          </a:xfrm>
          <a:prstGeom prst="rect">
            <a:avLst/>
          </a:prstGeom>
          <a:ln w="12700">
            <a:solidFill>
              <a:schemeClr val="tx1"/>
            </a:solidFill>
          </a:ln>
          <a:effectLst>
            <a:outerShdw blurRad="50800" dist="38100" dir="2700000" algn="tl" rotWithShape="0">
              <a:prstClr val="black">
                <a:alpha val="40000"/>
              </a:prstClr>
            </a:outerShdw>
          </a:effectLst>
        </p:spPr>
      </p:pic>
      <p:sp>
        <p:nvSpPr>
          <p:cNvPr id="4" name="Rectangle 3"/>
          <p:cNvSpPr/>
          <p:nvPr/>
        </p:nvSpPr>
        <p:spPr>
          <a:xfrm>
            <a:off x="2518756" y="4006352"/>
            <a:ext cx="3965172" cy="4616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16015" y="4247032"/>
            <a:ext cx="914400" cy="129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41600" y="4157761"/>
            <a:ext cx="2436886" cy="276999"/>
          </a:xfrm>
          <a:prstGeom prst="rect">
            <a:avLst/>
          </a:prstGeom>
          <a:noFill/>
        </p:spPr>
        <p:txBody>
          <a:bodyPr wrap="none" rtlCol="0">
            <a:spAutoFit/>
          </a:bodyPr>
          <a:lstStyle/>
          <a:p>
            <a:r>
              <a:rPr lang="en-US" sz="1200" dirty="0"/>
              <a:t>Never attended college, first year</a:t>
            </a:r>
          </a:p>
        </p:txBody>
      </p:sp>
    </p:spTree>
    <p:extLst>
      <p:ext uri="{BB962C8B-B14F-4D97-AF65-F5344CB8AC3E}">
        <p14:creationId xmlns:p14="http://schemas.microsoft.com/office/powerpoint/2010/main" val="4159738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Driver’s License - Dependent</a:t>
            </a:r>
          </a:p>
        </p:txBody>
      </p:sp>
      <p:pic>
        <p:nvPicPr>
          <p:cNvPr id="4" name="Picture 3" descr="Student Driver’s License:&#10;&#10;Screenshot of the “Student Driver’s License” view.&#10;">
            <a:extLst>
              <a:ext uri="{FF2B5EF4-FFF2-40B4-BE49-F238E27FC236}">
                <a16:creationId xmlns:a16="http://schemas.microsoft.com/office/drawing/2014/main" id="{29B401B2-1D2D-4A67-8A21-B0B45FFFE613}"/>
              </a:ext>
            </a:extLst>
          </p:cNvPr>
          <p:cNvPicPr>
            <a:picLocks noChangeAspect="1"/>
          </p:cNvPicPr>
          <p:nvPr/>
        </p:nvPicPr>
        <p:blipFill rotWithShape="1">
          <a:blip r:embed="rId3">
            <a:extLst>
              <a:ext uri="{28A0092B-C50C-407E-A947-70E740481C1C}">
                <a14:useLocalDpi xmlns:a14="http://schemas.microsoft.com/office/drawing/2010/main" val="0"/>
              </a:ext>
            </a:extLst>
          </a:blip>
          <a:srcRect l="1924" r="7243"/>
          <a:stretch/>
        </p:blipFill>
        <p:spPr>
          <a:xfrm>
            <a:off x="592853" y="1863536"/>
            <a:ext cx="7918229" cy="3130928"/>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9615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Foster Care/Parent Education Completion - Dependent</a:t>
            </a:r>
          </a:p>
        </p:txBody>
      </p:sp>
      <p:sp>
        <p:nvSpPr>
          <p:cNvPr id="4" name="TextBox 3"/>
          <p:cNvSpPr txBox="1"/>
          <p:nvPr/>
        </p:nvSpPr>
        <p:spPr>
          <a:xfrm>
            <a:off x="598515" y="5476827"/>
            <a:ext cx="8138159" cy="646331"/>
          </a:xfrm>
          <a:prstGeom prst="rect">
            <a:avLst/>
          </a:prstGeom>
          <a:noFill/>
        </p:spPr>
        <p:txBody>
          <a:bodyPr wrap="square" rtlCol="0">
            <a:spAutoFit/>
          </a:bodyPr>
          <a:lstStyle/>
          <a:p>
            <a:pPr algn="ctr"/>
            <a:r>
              <a:rPr lang="en-US" dirty="0"/>
              <a:t>Check the box if you were in foster care at any time since you turned age 13, even if you are no longer in foster care as of today. </a:t>
            </a:r>
          </a:p>
        </p:txBody>
      </p:sp>
      <p:pic>
        <p:nvPicPr>
          <p:cNvPr id="3" name="Picture 2"/>
          <p:cNvPicPr>
            <a:picLocks noChangeAspect="1"/>
          </p:cNvPicPr>
          <p:nvPr/>
        </p:nvPicPr>
        <p:blipFill>
          <a:blip r:embed="rId3"/>
          <a:stretch>
            <a:fillRect/>
          </a:stretch>
        </p:blipFill>
        <p:spPr>
          <a:xfrm>
            <a:off x="881148" y="1184704"/>
            <a:ext cx="7556267" cy="4092618"/>
          </a:xfrm>
          <a:prstGeom prst="rect">
            <a:avLst/>
          </a:prstGeom>
          <a:ln>
            <a:solidFill>
              <a:schemeClr val="tx1"/>
            </a:solidFill>
          </a:ln>
        </p:spPr>
      </p:pic>
      <p:sp>
        <p:nvSpPr>
          <p:cNvPr id="13" name="Rectangle 12"/>
          <p:cNvSpPr/>
          <p:nvPr/>
        </p:nvSpPr>
        <p:spPr>
          <a:xfrm>
            <a:off x="1941204" y="2414234"/>
            <a:ext cx="4251434" cy="9108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6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Search for High School - Dependent</a:t>
            </a:r>
          </a:p>
        </p:txBody>
      </p:sp>
      <p:pic>
        <p:nvPicPr>
          <p:cNvPr id="10" name="Picture 9" descr="Search for High School:&#10;&#10;Note: This is the first page for the School Selection section.&#10;">
            <a:extLst>
              <a:ext uri="{FF2B5EF4-FFF2-40B4-BE49-F238E27FC236}">
                <a16:creationId xmlns:a16="http://schemas.microsoft.com/office/drawing/2014/main" id="{5AFEA588-546D-4A19-9FB8-E221CCB47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11" y="1433340"/>
            <a:ext cx="4365457" cy="3375441"/>
          </a:xfrm>
          <a:prstGeom prst="rect">
            <a:avLst/>
          </a:prstGeom>
          <a:ln w="12700">
            <a:solidFill>
              <a:schemeClr val="tx1"/>
            </a:solidFill>
          </a:ln>
          <a:effectLst>
            <a:outerShdw blurRad="50800" dist="38100" dir="2700000" algn="tl" rotWithShape="0">
              <a:prstClr val="black">
                <a:alpha val="40000"/>
              </a:prstClr>
            </a:outerShdw>
          </a:effectLst>
        </p:spPr>
      </p:pic>
      <p:pic>
        <p:nvPicPr>
          <p:cNvPr id="8" name="Picture 7" descr="High School Search Results&#10;&#10;The user searches the name of their high school and selects the correct high school.">
            <a:extLst>
              <a:ext uri="{FF2B5EF4-FFF2-40B4-BE49-F238E27FC236}">
                <a16:creationId xmlns:a16="http://schemas.microsoft.com/office/drawing/2014/main" id="{126F07FC-9E60-4CCF-96F8-3200BAE79297}"/>
              </a:ext>
            </a:extLst>
          </p:cNvPr>
          <p:cNvPicPr>
            <a:picLocks noChangeAspect="1"/>
          </p:cNvPicPr>
          <p:nvPr/>
        </p:nvPicPr>
        <p:blipFill>
          <a:blip r:embed="rId4"/>
          <a:stretch>
            <a:fillRect/>
          </a:stretch>
        </p:blipFill>
        <p:spPr>
          <a:xfrm>
            <a:off x="4964506" y="1403224"/>
            <a:ext cx="3925956" cy="4535379"/>
          </a:xfrm>
          <a:prstGeom prst="rect">
            <a:avLst/>
          </a:prstGeom>
          <a:ln>
            <a:solidFill>
              <a:schemeClr val="tx1"/>
            </a:solidFill>
          </a:ln>
        </p:spPr>
      </p:pic>
      <p:sp>
        <p:nvSpPr>
          <p:cNvPr id="3" name="TextBox 2"/>
          <p:cNvSpPr txBox="1"/>
          <p:nvPr/>
        </p:nvSpPr>
        <p:spPr>
          <a:xfrm>
            <a:off x="0" y="149630"/>
            <a:ext cx="9144000" cy="523220"/>
          </a:xfrm>
          <a:prstGeom prst="rect">
            <a:avLst/>
          </a:prstGeom>
          <a:noFill/>
        </p:spPr>
        <p:txBody>
          <a:bodyPr wrap="square" rtlCol="0">
            <a:spAutoFit/>
          </a:bodyPr>
          <a:lstStyle/>
          <a:p>
            <a:pPr algn="ctr"/>
            <a:r>
              <a:rPr lang="en-US" sz="2800" dirty="0">
                <a:solidFill>
                  <a:schemeClr val="bg1"/>
                </a:solidFill>
              </a:rPr>
              <a:t>High School Selection</a:t>
            </a:r>
          </a:p>
        </p:txBody>
      </p:sp>
      <p:sp>
        <p:nvSpPr>
          <p:cNvPr id="4" name="TextBox 3"/>
          <p:cNvSpPr txBox="1"/>
          <p:nvPr/>
        </p:nvSpPr>
        <p:spPr>
          <a:xfrm>
            <a:off x="128434" y="5384605"/>
            <a:ext cx="4608954" cy="369332"/>
          </a:xfrm>
          <a:prstGeom prst="rect">
            <a:avLst/>
          </a:prstGeom>
          <a:noFill/>
        </p:spPr>
        <p:txBody>
          <a:bodyPr wrap="none" rtlCol="0">
            <a:spAutoFit/>
          </a:bodyPr>
          <a:lstStyle/>
          <a:p>
            <a:r>
              <a:rPr lang="en-US" dirty="0"/>
              <a:t>Use the search feature for accurate results.</a:t>
            </a:r>
          </a:p>
        </p:txBody>
      </p:sp>
    </p:spTree>
    <p:extLst>
      <p:ext uri="{BB962C8B-B14F-4D97-AF65-F5344CB8AC3E}">
        <p14:creationId xmlns:p14="http://schemas.microsoft.com/office/powerpoint/2010/main" val="353566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Search for High School Results - Dependent</a:t>
            </a:r>
          </a:p>
        </p:txBody>
      </p:sp>
      <p:sp>
        <p:nvSpPr>
          <p:cNvPr id="4" name="TextBox 3"/>
          <p:cNvSpPr txBox="1"/>
          <p:nvPr/>
        </p:nvSpPr>
        <p:spPr>
          <a:xfrm>
            <a:off x="94892" y="1701051"/>
            <a:ext cx="3579962" cy="3847207"/>
          </a:xfrm>
          <a:prstGeom prst="rect">
            <a:avLst/>
          </a:prstGeom>
          <a:noFill/>
        </p:spPr>
        <p:txBody>
          <a:bodyPr wrap="square" rtlCol="0">
            <a:spAutoFit/>
          </a:bodyPr>
          <a:lstStyle/>
          <a:p>
            <a:r>
              <a:rPr lang="en-US" sz="1600" dirty="0"/>
              <a:t>HESAA runs reports for school districts. Please enter your high school from the search results.   This brings consistency for all students. If the student enters the wrong high school name, they will not match the report.</a:t>
            </a:r>
          </a:p>
          <a:p>
            <a:endParaRPr lang="en-US" sz="1600" dirty="0"/>
          </a:p>
          <a:p>
            <a:r>
              <a:rPr lang="en-US" sz="1600" dirty="0"/>
              <a:t>For Example:</a:t>
            </a:r>
          </a:p>
          <a:p>
            <a:r>
              <a:rPr lang="en-US" sz="1600" dirty="0"/>
              <a:t>John F Kennedy High School</a:t>
            </a:r>
          </a:p>
          <a:p>
            <a:r>
              <a:rPr lang="en-US" sz="1600" dirty="0"/>
              <a:t>JFK High School</a:t>
            </a:r>
          </a:p>
          <a:p>
            <a:r>
              <a:rPr lang="en-US" sz="1600" dirty="0"/>
              <a:t>Kennedy High School</a:t>
            </a:r>
          </a:p>
          <a:p>
            <a:r>
              <a:rPr lang="en-US" sz="1600" dirty="0"/>
              <a:t>J F Kennedy High School</a:t>
            </a:r>
          </a:p>
          <a:p>
            <a:endParaRPr lang="en-US" dirty="0"/>
          </a:p>
          <a:p>
            <a:endParaRPr lang="en-US" dirty="0"/>
          </a:p>
        </p:txBody>
      </p:sp>
      <p:pic>
        <p:nvPicPr>
          <p:cNvPr id="5" name="Picture 4" descr="Add Your High School Manually:&#10;&#10;Screenshot of the “Add Your High School Manually” view.&#10;&#10;">
            <a:extLst>
              <a:ext uri="{FF2B5EF4-FFF2-40B4-BE49-F238E27FC236}">
                <a16:creationId xmlns:a16="http://schemas.microsoft.com/office/drawing/2014/main" id="{49F547AC-C124-41D3-9830-DDB39BC50843}"/>
              </a:ext>
            </a:extLst>
          </p:cNvPr>
          <p:cNvPicPr>
            <a:picLocks noChangeAspect="1"/>
          </p:cNvPicPr>
          <p:nvPr/>
        </p:nvPicPr>
        <p:blipFill rotWithShape="1">
          <a:blip r:embed="rId3">
            <a:extLst>
              <a:ext uri="{28A0092B-C50C-407E-A947-70E740481C1C}">
                <a14:useLocalDpi xmlns:a14="http://schemas.microsoft.com/office/drawing/2010/main" val="0"/>
              </a:ext>
            </a:extLst>
          </a:blip>
          <a:srcRect r="18724"/>
          <a:stretch/>
        </p:blipFill>
        <p:spPr>
          <a:xfrm>
            <a:off x="3674854" y="1780192"/>
            <a:ext cx="5047727" cy="3688926"/>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0" y="241069"/>
            <a:ext cx="9143999" cy="523220"/>
          </a:xfrm>
          <a:prstGeom prst="rect">
            <a:avLst/>
          </a:prstGeom>
          <a:noFill/>
        </p:spPr>
        <p:txBody>
          <a:bodyPr wrap="square" rtlCol="0">
            <a:spAutoFit/>
          </a:bodyPr>
          <a:lstStyle/>
          <a:p>
            <a:pPr algn="ctr"/>
            <a:r>
              <a:rPr lang="en-US" sz="2800" dirty="0">
                <a:solidFill>
                  <a:schemeClr val="bg1"/>
                </a:solidFill>
              </a:rPr>
              <a:t>Manual High School Selection</a:t>
            </a:r>
          </a:p>
        </p:txBody>
      </p:sp>
    </p:spTree>
    <p:extLst>
      <p:ext uri="{BB962C8B-B14F-4D97-AF65-F5344CB8AC3E}">
        <p14:creationId xmlns:p14="http://schemas.microsoft.com/office/powerpoint/2010/main" val="419011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6668" y="1142225"/>
            <a:ext cx="6887536" cy="4906060"/>
          </a:xfrm>
          <a:prstGeom prst="rect">
            <a:avLst/>
          </a:prstGeom>
          <a:ln>
            <a:solidFill>
              <a:schemeClr val="tx1"/>
            </a:solidFill>
          </a:ln>
        </p:spPr>
      </p:pic>
      <p:sp>
        <p:nvSpPr>
          <p:cNvPr id="3" name="Rectangle 2"/>
          <p:cNvSpPr/>
          <p:nvPr/>
        </p:nvSpPr>
        <p:spPr>
          <a:xfrm>
            <a:off x="2227811" y="4197928"/>
            <a:ext cx="914400" cy="108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27811" y="4616335"/>
            <a:ext cx="914400" cy="1080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27811" y="5034742"/>
            <a:ext cx="991985" cy="127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94559" y="4205358"/>
            <a:ext cx="1409360" cy="253916"/>
          </a:xfrm>
          <a:prstGeom prst="rect">
            <a:avLst/>
          </a:prstGeom>
          <a:noFill/>
        </p:spPr>
        <p:txBody>
          <a:bodyPr wrap="none" rtlCol="0">
            <a:spAutoFit/>
          </a:bodyPr>
          <a:lstStyle/>
          <a:p>
            <a:r>
              <a:rPr lang="en-US" sz="1050" dirty="0"/>
              <a:t>Newark High School</a:t>
            </a:r>
          </a:p>
        </p:txBody>
      </p:sp>
      <p:sp>
        <p:nvSpPr>
          <p:cNvPr id="7" name="TextBox 6"/>
          <p:cNvSpPr txBox="1"/>
          <p:nvPr/>
        </p:nvSpPr>
        <p:spPr>
          <a:xfrm>
            <a:off x="2194559" y="4597442"/>
            <a:ext cx="643125" cy="253916"/>
          </a:xfrm>
          <a:prstGeom prst="rect">
            <a:avLst/>
          </a:prstGeom>
          <a:noFill/>
        </p:spPr>
        <p:txBody>
          <a:bodyPr wrap="none" rtlCol="0">
            <a:spAutoFit/>
          </a:bodyPr>
          <a:lstStyle/>
          <a:p>
            <a:r>
              <a:rPr lang="en-US" sz="1050" dirty="0"/>
              <a:t>Newark</a:t>
            </a:r>
          </a:p>
        </p:txBody>
      </p:sp>
      <p:sp>
        <p:nvSpPr>
          <p:cNvPr id="8" name="TextBox 7"/>
          <p:cNvSpPr txBox="1"/>
          <p:nvPr/>
        </p:nvSpPr>
        <p:spPr>
          <a:xfrm>
            <a:off x="2194559" y="5008419"/>
            <a:ext cx="889987" cy="253916"/>
          </a:xfrm>
          <a:prstGeom prst="rect">
            <a:avLst/>
          </a:prstGeom>
          <a:noFill/>
        </p:spPr>
        <p:txBody>
          <a:bodyPr wrap="none" rtlCol="0">
            <a:spAutoFit/>
          </a:bodyPr>
          <a:lstStyle/>
          <a:p>
            <a:r>
              <a:rPr lang="en-US" sz="1050" dirty="0"/>
              <a:t>New Jersey</a:t>
            </a:r>
          </a:p>
        </p:txBody>
      </p:sp>
    </p:spTree>
    <p:extLst>
      <p:ext uri="{BB962C8B-B14F-4D97-AF65-F5344CB8AC3E}">
        <p14:creationId xmlns:p14="http://schemas.microsoft.com/office/powerpoint/2010/main" val="2859865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Search for Colleges - Dependent</a:t>
            </a:r>
          </a:p>
        </p:txBody>
      </p:sp>
      <p:pic>
        <p:nvPicPr>
          <p:cNvPr id="5" name="Picture 4" descr="College Search:&#10;&#10;Screenshot of the “College Search” view.&#10;&#10;&#10;">
            <a:extLst>
              <a:ext uri="{FF2B5EF4-FFF2-40B4-BE49-F238E27FC236}">
                <a16:creationId xmlns:a16="http://schemas.microsoft.com/office/drawing/2014/main" id="{E3AD72B7-1219-4953-931B-8F71F5AA6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711" y="1289061"/>
            <a:ext cx="4952578" cy="4572000"/>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1" y="199505"/>
            <a:ext cx="9143999" cy="523220"/>
          </a:xfrm>
          <a:prstGeom prst="rect">
            <a:avLst/>
          </a:prstGeom>
          <a:noFill/>
        </p:spPr>
        <p:txBody>
          <a:bodyPr wrap="square" rtlCol="0">
            <a:spAutoFit/>
          </a:bodyPr>
          <a:lstStyle/>
          <a:p>
            <a:pPr algn="ctr"/>
            <a:r>
              <a:rPr lang="en-US" sz="2800" dirty="0">
                <a:solidFill>
                  <a:schemeClr val="bg1"/>
                </a:solidFill>
              </a:rPr>
              <a:t>College Search</a:t>
            </a:r>
          </a:p>
        </p:txBody>
      </p:sp>
    </p:spTree>
    <p:extLst>
      <p:ext uri="{BB962C8B-B14F-4D97-AF65-F5344CB8AC3E}">
        <p14:creationId xmlns:p14="http://schemas.microsoft.com/office/powerpoint/2010/main" val="3621147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Selected Colleges and Housing Plans - Dependent</a:t>
            </a:r>
          </a:p>
        </p:txBody>
      </p:sp>
      <p:pic>
        <p:nvPicPr>
          <p:cNvPr id="4" name="Picture 3" descr="Search by Federal School Code:&#10;&#10;Screenshot of the “Search by Federal School Code” view.&#10;&#10;">
            <a:extLst>
              <a:ext uri="{FF2B5EF4-FFF2-40B4-BE49-F238E27FC236}">
                <a16:creationId xmlns:a16="http://schemas.microsoft.com/office/drawing/2014/main" id="{19B7D0F3-2D9E-492A-8D33-8078960F2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283" y="1376262"/>
            <a:ext cx="5395433" cy="4389120"/>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0" y="232756"/>
            <a:ext cx="9144000" cy="523220"/>
          </a:xfrm>
          <a:prstGeom prst="rect">
            <a:avLst/>
          </a:prstGeom>
          <a:noFill/>
        </p:spPr>
        <p:txBody>
          <a:bodyPr wrap="square" rtlCol="0">
            <a:spAutoFit/>
          </a:bodyPr>
          <a:lstStyle/>
          <a:p>
            <a:pPr algn="ctr"/>
            <a:r>
              <a:rPr lang="en-US" sz="2800" dirty="0">
                <a:solidFill>
                  <a:schemeClr val="bg1"/>
                </a:solidFill>
              </a:rPr>
              <a:t>Select Up to 10 Colleges</a:t>
            </a:r>
          </a:p>
        </p:txBody>
      </p:sp>
    </p:spTree>
    <p:extLst>
      <p:ext uri="{BB962C8B-B14F-4D97-AF65-F5344CB8AC3E}">
        <p14:creationId xmlns:p14="http://schemas.microsoft.com/office/powerpoint/2010/main" val="42609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lected Colleges and Housing Info:&#10;&#10;Screenshot of the “Selected Colleges and Housing Info” view.&#10;&#10;Note: Users can reorder schools on this page which will not affect federal aid, but can affect state/school aid.&#10;&#10;">
            <a:extLst>
              <a:ext uri="{FF2B5EF4-FFF2-40B4-BE49-F238E27FC236}">
                <a16:creationId xmlns:a16="http://schemas.microsoft.com/office/drawing/2014/main" id="{A2DD9E23-0BC1-4525-A578-B36138835256}"/>
              </a:ext>
            </a:extLst>
          </p:cNvPr>
          <p:cNvPicPr>
            <a:picLocks noChangeAspect="1"/>
          </p:cNvPicPr>
          <p:nvPr/>
        </p:nvPicPr>
        <p:blipFill rotWithShape="1">
          <a:blip r:embed="rId2">
            <a:extLst>
              <a:ext uri="{28A0092B-C50C-407E-A947-70E740481C1C}">
                <a14:useLocalDpi xmlns:a14="http://schemas.microsoft.com/office/drawing/2010/main" val="0"/>
              </a:ext>
            </a:extLst>
          </a:blip>
          <a:srcRect r="6110"/>
          <a:stretch/>
        </p:blipFill>
        <p:spPr>
          <a:xfrm>
            <a:off x="1822907" y="1510764"/>
            <a:ext cx="5938157" cy="424180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1946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4175" y="585788"/>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chemeClr val="tx1"/>
                </a:solidFill>
                <a:latin typeface="Arial" panose="020B0604020202020204" pitchFamily="34" charset="0"/>
                <a:cs typeface="Arial" panose="020B0604020202020204" pitchFamily="34" charset="0"/>
              </a:rPr>
              <a:t>What is the FSA ID?</a:t>
            </a:r>
          </a:p>
        </p:txBody>
      </p:sp>
      <p:sp>
        <p:nvSpPr>
          <p:cNvPr id="1638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750C44DF-535D-4490-A333-8467A298AA17}" type="slidenum">
              <a:rPr lang="en-US" altLang="en-US" sz="1400"/>
              <a:pPr eaLnBrk="1" hangingPunct="1"/>
              <a:t>3</a:t>
            </a:fld>
            <a:endParaRPr lang="en-US" altLang="en-US" sz="1400"/>
          </a:p>
        </p:txBody>
      </p:sp>
      <p:sp>
        <p:nvSpPr>
          <p:cNvPr id="6" name="Text Placeholder 3">
            <a:extLst>
              <a:ext uri="{FF2B5EF4-FFF2-40B4-BE49-F238E27FC236}">
                <a16:creationId xmlns:a16="http://schemas.microsoft.com/office/drawing/2014/main" id="{8C054D3C-AA30-EB48-8868-C3357CA52C6B}"/>
              </a:ext>
            </a:extLst>
          </p:cNvPr>
          <p:cNvSpPr>
            <a:spLocks noGrp="1"/>
          </p:cNvSpPr>
          <p:nvPr>
            <p:ph idx="1"/>
          </p:nvPr>
        </p:nvSpPr>
        <p:spPr/>
        <p:txBody>
          <a:bodyPr/>
          <a:lstStyle/>
          <a:p>
            <a:pPr marL="171450" indent="-171450">
              <a:lnSpc>
                <a:spcPct val="1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An account username and password is used by students, parents, and borrowers to log in to U.S. Department of Education online systems and to electronically sign documents.</a:t>
            </a:r>
          </a:p>
          <a:p>
            <a:pPr marL="171450" indent="-171450">
              <a:lnSpc>
                <a:spcPct val="100000"/>
              </a:lnSpc>
              <a:buFont typeface="Arial" panose="020B0604020202020204" pitchFamily="34" charset="0"/>
              <a:buChar char="•"/>
            </a:pPr>
            <a:r>
              <a:rPr lang="en-US" altLang="en-US" sz="2000" dirty="0">
                <a:latin typeface="Arial" panose="020B0604020202020204" pitchFamily="34" charset="0"/>
                <a:ea typeface="Cambria" panose="02040503050406030204" pitchFamily="18" charset="0"/>
                <a:cs typeface="Arial" panose="020B0604020202020204" pitchFamily="34" charset="0"/>
              </a:rPr>
              <a:t>You use it to</a:t>
            </a:r>
          </a:p>
          <a:p>
            <a:pPr marL="628537" lvl="1" indent="-171450">
              <a:lnSpc>
                <a:spcPct val="100000"/>
              </a:lnSpc>
              <a:buFont typeface="Arial" panose="020B0604020202020204" pitchFamily="34" charset="0"/>
              <a:buChar char="•"/>
            </a:pPr>
            <a:r>
              <a:rPr lang="en-US" altLang="en-US" sz="2000" dirty="0">
                <a:latin typeface="Arial" panose="020B0604020202020204" pitchFamily="34" charset="0"/>
                <a:ea typeface="Cambria" panose="02040503050406030204" pitchFamily="18" charset="0"/>
                <a:cs typeface="Arial" panose="020B0604020202020204" pitchFamily="34" charset="0"/>
              </a:rPr>
              <a:t>apply for federal student aid;</a:t>
            </a:r>
          </a:p>
          <a:p>
            <a:pPr marL="628537" lvl="1" indent="-171450">
              <a:lnSpc>
                <a:spcPct val="100000"/>
              </a:lnSpc>
              <a:buFont typeface="Arial" panose="020B0604020202020204" pitchFamily="34" charset="0"/>
              <a:buChar char="•"/>
            </a:pPr>
            <a:r>
              <a:rPr lang="en-US" altLang="en-US" sz="2000" dirty="0">
                <a:latin typeface="Arial" panose="020B0604020202020204" pitchFamily="34" charset="0"/>
                <a:ea typeface="Cambria" panose="02040503050406030204" pitchFamily="18" charset="0"/>
                <a:cs typeface="Arial" panose="020B0604020202020204" pitchFamily="34" charset="0"/>
              </a:rPr>
              <a:t>sign for a federal student loan; and </a:t>
            </a:r>
          </a:p>
          <a:p>
            <a:pPr marL="628537" lvl="1" indent="-171450">
              <a:lnSpc>
                <a:spcPct val="100000"/>
              </a:lnSpc>
              <a:buFont typeface="Arial" panose="020B0604020202020204" pitchFamily="34" charset="0"/>
              <a:buChar char="•"/>
            </a:pPr>
            <a:r>
              <a:rPr lang="en-US" altLang="en-US" sz="2000" dirty="0">
                <a:latin typeface="Arial" panose="020B0604020202020204" pitchFamily="34" charset="0"/>
                <a:ea typeface="Cambria" panose="02040503050406030204" pitchFamily="18" charset="0"/>
                <a:cs typeface="Arial" panose="020B0604020202020204" pitchFamily="34" charset="0"/>
              </a:rPr>
              <a:t>perform important activities such as choosing a repayment plan or applying for a deferment on your federal student loan.</a:t>
            </a:r>
          </a:p>
          <a:p>
            <a:pPr marL="628537" lvl="1" indent="-171450">
              <a:buFont typeface="Arial" panose="020B0604020202020204" pitchFamily="34" charset="0"/>
              <a:buChar char="•"/>
            </a:pPr>
            <a:endParaRPr lang="en-US" altLang="en-US" dirty="0">
              <a:latin typeface="Arial" panose="020B0604020202020204" pitchFamily="34" charset="0"/>
              <a:ea typeface="Cambria" panose="02040503050406030204" pitchFamily="18" charset="0"/>
              <a:cs typeface="Arial" panose="020B0604020202020204" pitchFamily="34" charset="0"/>
            </a:endParaRPr>
          </a:p>
          <a:p>
            <a:pPr marL="628537" lvl="1" indent="-171450">
              <a:buFont typeface="Arial" panose="020B0604020202020204" pitchFamily="34" charset="0"/>
              <a:buChar char="•"/>
            </a:pPr>
            <a:endParaRPr lang="en-US" altLang="en-US" dirty="0">
              <a:latin typeface="Arial" panose="020B0604020202020204" pitchFamily="34" charset="0"/>
              <a:ea typeface="Cambria" panose="02040503050406030204" pitchFamily="18" charset="0"/>
              <a:cs typeface="Arial" panose="020B0604020202020204" pitchFamily="34"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979820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Marital Status - Dependent</a:t>
            </a:r>
          </a:p>
        </p:txBody>
      </p:sp>
      <p:pic>
        <p:nvPicPr>
          <p:cNvPr id="5" name="Picture 4" descr="Student Marital Status:&#10;&#10;Screenshot of the “Student Marital Status” view.&#10;&#10;Note: This is the first page of the Dependency Status section.&#10;">
            <a:extLst>
              <a:ext uri="{FF2B5EF4-FFF2-40B4-BE49-F238E27FC236}">
                <a16:creationId xmlns:a16="http://schemas.microsoft.com/office/drawing/2014/main" id="{FD726D86-FC31-498D-99C5-37295F783B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977" y="2054286"/>
            <a:ext cx="7404408" cy="3657600"/>
          </a:xfrm>
          <a:prstGeom prst="rect">
            <a:avLst/>
          </a:prstGeom>
          <a:ln w="12700">
            <a:solidFill>
              <a:schemeClr val="tx1"/>
            </a:solidFill>
          </a:ln>
          <a:effectLst>
            <a:outerShdw blurRad="50800" dist="38100" dir="2700000" algn="tl" rotWithShape="0">
              <a:prstClr val="black">
                <a:alpha val="40000"/>
              </a:prstClr>
            </a:outerShdw>
          </a:effectLst>
        </p:spPr>
      </p:pic>
      <p:sp>
        <p:nvSpPr>
          <p:cNvPr id="4" name="Rectangle 3"/>
          <p:cNvSpPr/>
          <p:nvPr/>
        </p:nvSpPr>
        <p:spPr>
          <a:xfrm>
            <a:off x="2011488" y="2584271"/>
            <a:ext cx="4940794" cy="6865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224444"/>
            <a:ext cx="9144000" cy="523220"/>
          </a:xfrm>
          <a:prstGeom prst="rect">
            <a:avLst/>
          </a:prstGeom>
          <a:noFill/>
        </p:spPr>
        <p:txBody>
          <a:bodyPr wrap="square" rtlCol="0">
            <a:spAutoFit/>
          </a:bodyPr>
          <a:lstStyle/>
          <a:p>
            <a:pPr algn="ctr"/>
            <a:r>
              <a:rPr lang="en-US" sz="2800" dirty="0">
                <a:solidFill>
                  <a:schemeClr val="bg1"/>
                </a:solidFill>
              </a:rPr>
              <a:t>Dependency Status</a:t>
            </a:r>
          </a:p>
        </p:txBody>
      </p:sp>
    </p:spTree>
    <p:extLst>
      <p:ext uri="{BB962C8B-B14F-4D97-AF65-F5344CB8AC3E}">
        <p14:creationId xmlns:p14="http://schemas.microsoft.com/office/powerpoint/2010/main" val="392642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es the Student Have Dependents?:&#10;&#10;Screenshot of the “Does Student Have Dependents?” view.&#10;&#10;">
            <a:extLst>
              <a:ext uri="{FF2B5EF4-FFF2-40B4-BE49-F238E27FC236}">
                <a16:creationId xmlns:a16="http://schemas.microsoft.com/office/drawing/2014/main" id="{85D6E4E8-BA2F-4E0E-B7E6-03A01847462D}"/>
              </a:ext>
            </a:extLst>
          </p:cNvPr>
          <p:cNvPicPr>
            <a:picLocks noChangeAspect="1"/>
          </p:cNvPicPr>
          <p:nvPr/>
        </p:nvPicPr>
        <p:blipFill>
          <a:blip r:embed="rId3"/>
          <a:stretch>
            <a:fillRect/>
          </a:stretch>
        </p:blipFill>
        <p:spPr>
          <a:xfrm>
            <a:off x="907316" y="1550381"/>
            <a:ext cx="7391839" cy="448056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Does Student Have Dependents? - Dependent</a:t>
            </a:r>
          </a:p>
        </p:txBody>
      </p:sp>
      <p:sp>
        <p:nvSpPr>
          <p:cNvPr id="4" name="Rectangle 3"/>
          <p:cNvSpPr/>
          <p:nvPr/>
        </p:nvSpPr>
        <p:spPr>
          <a:xfrm>
            <a:off x="1313297" y="2864648"/>
            <a:ext cx="6579876" cy="11984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8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udent Additional Dependency Questions:&#10;&#10;Screenshot of the “Student Additional Dependency Questions” view.&#10;">
            <a:extLst>
              <a:ext uri="{FF2B5EF4-FFF2-40B4-BE49-F238E27FC236}">
                <a16:creationId xmlns:a16="http://schemas.microsoft.com/office/drawing/2014/main" id="{9CDCD4BF-BCEA-43FF-A28D-A27EF011F6F7}"/>
              </a:ext>
            </a:extLst>
          </p:cNvPr>
          <p:cNvPicPr>
            <a:picLocks noChangeAspect="1"/>
          </p:cNvPicPr>
          <p:nvPr/>
        </p:nvPicPr>
        <p:blipFill rotWithShape="1">
          <a:blip r:embed="rId3">
            <a:extLst>
              <a:ext uri="{28A0092B-C50C-407E-A947-70E740481C1C}">
                <a14:useLocalDpi xmlns:a14="http://schemas.microsoft.com/office/drawing/2010/main" val="0"/>
              </a:ext>
            </a:extLst>
          </a:blip>
          <a:srcRect r="5788"/>
          <a:stretch/>
        </p:blipFill>
        <p:spPr>
          <a:xfrm>
            <a:off x="1729315" y="1504283"/>
            <a:ext cx="5504861" cy="4543104"/>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Additional Dependency Questions - Dependent</a:t>
            </a:r>
          </a:p>
        </p:txBody>
      </p:sp>
      <p:sp>
        <p:nvSpPr>
          <p:cNvPr id="3" name="Slide Number Placeholder 2" hidden="1"/>
          <p:cNvSpPr>
            <a:spLocks noGrp="1"/>
          </p:cNvSpPr>
          <p:nvPr>
            <p:ph type="sldNum" sz="quarter" idx="4294967295"/>
          </p:nvPr>
        </p:nvSpPr>
        <p:spPr>
          <a:xfrm>
            <a:off x="0" y="5657850"/>
            <a:ext cx="2133600" cy="274638"/>
          </a:xfrm>
        </p:spPr>
        <p:txBody>
          <a:bodyPr/>
          <a:lstStyle/>
          <a:p>
            <a:pPr>
              <a:defRPr/>
            </a:pPr>
            <a:fld id="{E130B3EB-6197-4B56-88B1-1D9D49C6A046}" type="slidenum">
              <a:rPr lang="en-US" smtClean="0"/>
              <a:pPr>
                <a:defRPr/>
              </a:pPr>
              <a:t>32</a:t>
            </a:fld>
            <a:endParaRPr lang="en-US" dirty="0"/>
          </a:p>
        </p:txBody>
      </p:sp>
      <p:sp>
        <p:nvSpPr>
          <p:cNvPr id="6" name="Rectangle 5"/>
          <p:cNvSpPr/>
          <p:nvPr/>
        </p:nvSpPr>
        <p:spPr>
          <a:xfrm>
            <a:off x="2735248" y="3627851"/>
            <a:ext cx="3586039" cy="5863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54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Homelessness Filter Question - Dependent</a:t>
            </a:r>
          </a:p>
        </p:txBody>
      </p:sp>
      <p:sp>
        <p:nvSpPr>
          <p:cNvPr id="3" name="Slide Number Placeholder 2" hidden="1"/>
          <p:cNvSpPr>
            <a:spLocks noGrp="1"/>
          </p:cNvSpPr>
          <p:nvPr>
            <p:ph type="sldNum" sz="quarter" idx="4294967295"/>
          </p:nvPr>
        </p:nvSpPr>
        <p:spPr>
          <a:xfrm>
            <a:off x="0" y="5657850"/>
            <a:ext cx="2133600" cy="274638"/>
          </a:xfrm>
        </p:spPr>
        <p:txBody>
          <a:bodyPr/>
          <a:lstStyle/>
          <a:p>
            <a:pPr>
              <a:defRPr/>
            </a:pPr>
            <a:fld id="{E130B3EB-6197-4B56-88B1-1D9D49C6A046}" type="slidenum">
              <a:rPr lang="en-US" smtClean="0"/>
              <a:pPr>
                <a:defRPr/>
              </a:pPr>
              <a:t>33</a:t>
            </a:fld>
            <a:endParaRPr lang="en-US" dirty="0"/>
          </a:p>
        </p:txBody>
      </p:sp>
      <p:sp>
        <p:nvSpPr>
          <p:cNvPr id="5" name="Rectangle 4"/>
          <p:cNvSpPr/>
          <p:nvPr/>
        </p:nvSpPr>
        <p:spPr>
          <a:xfrm>
            <a:off x="1207231" y="2977947"/>
            <a:ext cx="6909022" cy="11010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489882" y="1811383"/>
            <a:ext cx="8235972" cy="3575617"/>
          </a:xfrm>
          <a:prstGeom prst="rect">
            <a:avLst/>
          </a:prstGeom>
          <a:ln>
            <a:solidFill>
              <a:schemeClr val="tx1"/>
            </a:solidFill>
          </a:ln>
        </p:spPr>
      </p:pic>
    </p:spTree>
    <p:extLst>
      <p:ext uri="{BB962C8B-B14F-4D97-AF65-F5344CB8AC3E}">
        <p14:creationId xmlns:p14="http://schemas.microsoft.com/office/powerpoint/2010/main" val="349165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ose Information Should I Provide?:&#10;&#10;Screenshot of the &quot;Whose Information Should I Provide?&quot; view&#10;">
            <a:extLst>
              <a:ext uri="{FF2B5EF4-FFF2-40B4-BE49-F238E27FC236}">
                <a16:creationId xmlns:a16="http://schemas.microsoft.com/office/drawing/2014/main" id="{67C31D9A-ED8F-45EB-ABE9-B2A516E32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735" y="1246408"/>
            <a:ext cx="5774528" cy="438912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extBox 1"/>
          <p:cNvSpPr txBox="1"/>
          <p:nvPr/>
        </p:nvSpPr>
        <p:spPr>
          <a:xfrm>
            <a:off x="0" y="182881"/>
            <a:ext cx="9143999" cy="523220"/>
          </a:xfrm>
          <a:prstGeom prst="rect">
            <a:avLst/>
          </a:prstGeom>
          <a:noFill/>
        </p:spPr>
        <p:txBody>
          <a:bodyPr wrap="square" rtlCol="0">
            <a:spAutoFit/>
          </a:bodyPr>
          <a:lstStyle/>
          <a:p>
            <a:pPr algn="ctr"/>
            <a:r>
              <a:rPr lang="en-US" sz="2800" dirty="0">
                <a:solidFill>
                  <a:schemeClr val="bg1"/>
                </a:solidFill>
              </a:rPr>
              <a:t>Parent Demographics</a:t>
            </a:r>
          </a:p>
        </p:txBody>
      </p:sp>
    </p:spTree>
    <p:extLst>
      <p:ext uri="{BB962C8B-B14F-4D97-AF65-F5344CB8AC3E}">
        <p14:creationId xmlns:p14="http://schemas.microsoft.com/office/powerpoint/2010/main" val="18774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ent Marital Status:&#10;&#10;Screenshot of the “Parent Marital Status” view.&#10;">
            <a:extLst>
              <a:ext uri="{FF2B5EF4-FFF2-40B4-BE49-F238E27FC236}">
                <a16:creationId xmlns:a16="http://schemas.microsoft.com/office/drawing/2014/main" id="{E96CA127-52DB-411D-BCF3-024BDB5E5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915" y="1477259"/>
            <a:ext cx="7244717" cy="384048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Marital Status - Dependent</a:t>
            </a:r>
          </a:p>
        </p:txBody>
      </p:sp>
      <p:sp>
        <p:nvSpPr>
          <p:cNvPr id="4" name="Rectangle 3"/>
          <p:cNvSpPr/>
          <p:nvPr/>
        </p:nvSpPr>
        <p:spPr>
          <a:xfrm>
            <a:off x="2057267" y="2177354"/>
            <a:ext cx="1956933" cy="493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7267" y="3397499"/>
            <a:ext cx="3704710" cy="5787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752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Personal Information for Parent - Dependent</a:t>
            </a:r>
          </a:p>
        </p:txBody>
      </p:sp>
      <p:pic>
        <p:nvPicPr>
          <p:cNvPr id="3" name="Picture 2"/>
          <p:cNvPicPr>
            <a:picLocks noChangeAspect="1"/>
          </p:cNvPicPr>
          <p:nvPr/>
        </p:nvPicPr>
        <p:blipFill rotWithShape="1">
          <a:blip r:embed="rId3"/>
          <a:srcRect t="8739" b="1750"/>
          <a:stretch/>
        </p:blipFill>
        <p:spPr>
          <a:xfrm>
            <a:off x="1332412" y="1208898"/>
            <a:ext cx="6679985" cy="4858217"/>
          </a:xfrm>
          <a:prstGeom prst="rect">
            <a:avLst/>
          </a:prstGeom>
        </p:spPr>
      </p:pic>
      <p:sp>
        <p:nvSpPr>
          <p:cNvPr id="5" name="TextBox 4"/>
          <p:cNvSpPr txBox="1"/>
          <p:nvPr/>
        </p:nvSpPr>
        <p:spPr>
          <a:xfrm>
            <a:off x="5350923" y="1384935"/>
            <a:ext cx="1364476" cy="369332"/>
          </a:xfrm>
          <a:prstGeom prst="rect">
            <a:avLst/>
          </a:prstGeom>
          <a:noFill/>
        </p:spPr>
        <p:txBody>
          <a:bodyPr wrap="none" rtlCol="0">
            <a:spAutoFit/>
          </a:bodyPr>
          <a:lstStyle/>
          <a:p>
            <a:r>
              <a:rPr lang="en-US" i="1" dirty="0">
                <a:solidFill>
                  <a:srgbClr val="FF0000"/>
                </a:solidFill>
              </a:rPr>
              <a:t>Parent One</a:t>
            </a:r>
          </a:p>
        </p:txBody>
      </p:sp>
    </p:spTree>
    <p:extLst>
      <p:ext uri="{BB962C8B-B14F-4D97-AF65-F5344CB8AC3E}">
        <p14:creationId xmlns:p14="http://schemas.microsoft.com/office/powerpoint/2010/main" val="2328648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Personal Information for Other Parent - Dependent</a:t>
            </a:r>
          </a:p>
        </p:txBody>
      </p:sp>
      <p:pic>
        <p:nvPicPr>
          <p:cNvPr id="6" name="Picture 5" descr="Personal Information for Other Parent:&#10;&#10;Screenshot of the “Personal Information for Other Parent” view.&#10;">
            <a:extLst>
              <a:ext uri="{FF2B5EF4-FFF2-40B4-BE49-F238E27FC236}">
                <a16:creationId xmlns:a16="http://schemas.microsoft.com/office/drawing/2014/main" id="{074DA2DA-31AE-460B-A78C-03344ACAE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085" y="1451071"/>
            <a:ext cx="6747668" cy="4206240"/>
          </a:xfrm>
          <a:prstGeom prst="rect">
            <a:avLst/>
          </a:prstGeom>
          <a:ln w="12700">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4958400" y="2117711"/>
            <a:ext cx="1347548" cy="369332"/>
          </a:xfrm>
          <a:prstGeom prst="rect">
            <a:avLst/>
          </a:prstGeom>
          <a:noFill/>
        </p:spPr>
        <p:txBody>
          <a:bodyPr wrap="none" rtlCol="0">
            <a:spAutoFit/>
          </a:bodyPr>
          <a:lstStyle/>
          <a:p>
            <a:r>
              <a:rPr lang="en-US" i="1" dirty="0">
                <a:solidFill>
                  <a:srgbClr val="FF0000"/>
                </a:solidFill>
              </a:rPr>
              <a:t>Parent Two</a:t>
            </a:r>
          </a:p>
        </p:txBody>
      </p:sp>
    </p:spTree>
    <p:extLst>
      <p:ext uri="{BB962C8B-B14F-4D97-AF65-F5344CB8AC3E}">
        <p14:creationId xmlns:p14="http://schemas.microsoft.com/office/powerpoint/2010/main" val="1272002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State of Legal Residence - Dependent</a:t>
            </a:r>
          </a:p>
        </p:txBody>
      </p:sp>
      <p:pic>
        <p:nvPicPr>
          <p:cNvPr id="5" name="Picture 4" descr="Parent State of Legal Residence:&#10;&#10;Screenshot of the “Parent State of Legal Residence” view.">
            <a:extLst>
              <a:ext uri="{FF2B5EF4-FFF2-40B4-BE49-F238E27FC236}">
                <a16:creationId xmlns:a16="http://schemas.microsoft.com/office/drawing/2014/main" id="{B9F34EC3-39FA-435E-B1DF-64A6DEA25608}"/>
              </a:ext>
            </a:extLst>
          </p:cNvPr>
          <p:cNvPicPr>
            <a:picLocks noChangeAspect="1"/>
          </p:cNvPicPr>
          <p:nvPr/>
        </p:nvPicPr>
        <p:blipFill rotWithShape="1">
          <a:blip r:embed="rId3">
            <a:extLst>
              <a:ext uri="{28A0092B-C50C-407E-A947-70E740481C1C}">
                <a14:useLocalDpi xmlns:a14="http://schemas.microsoft.com/office/drawing/2010/main" val="0"/>
              </a:ext>
            </a:extLst>
          </a:blip>
          <a:srcRect r="3484"/>
          <a:stretch/>
        </p:blipFill>
        <p:spPr>
          <a:xfrm>
            <a:off x="492981" y="1878020"/>
            <a:ext cx="7999012" cy="3010501"/>
          </a:xfrm>
          <a:prstGeom prst="rect">
            <a:avLst/>
          </a:prstGeom>
          <a:ln w="12700">
            <a:solidFill>
              <a:schemeClr val="tx1"/>
            </a:solidFill>
          </a:ln>
          <a:effectLst>
            <a:outerShdw blurRad="50800" dist="38100" dir="2700000" algn="tl" rotWithShape="0">
              <a:prstClr val="black">
                <a:alpha val="40000"/>
              </a:prstClr>
            </a:outerShdw>
          </a:effectLst>
        </p:spPr>
      </p:pic>
      <p:sp>
        <p:nvSpPr>
          <p:cNvPr id="8" name="Rectangle 7"/>
          <p:cNvSpPr/>
          <p:nvPr/>
        </p:nvSpPr>
        <p:spPr>
          <a:xfrm>
            <a:off x="1783465" y="3293197"/>
            <a:ext cx="4251434" cy="8335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023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Household Info - Dependent</a:t>
            </a:r>
          </a:p>
        </p:txBody>
      </p:sp>
      <p:pic>
        <p:nvPicPr>
          <p:cNvPr id="4" name="Picture 3" descr="Enter Information for Your Parents' Dependents view &#10;&#10;This view collects information about the parent’s other dependents. The parent has additional dependents.&#10;">
            <a:extLst>
              <a:ext uri="{FF2B5EF4-FFF2-40B4-BE49-F238E27FC236}">
                <a16:creationId xmlns:a16="http://schemas.microsoft.com/office/drawing/2014/main" id="{75F0D213-8D32-49CC-9F45-0BF0FC315E31}"/>
              </a:ext>
            </a:extLst>
          </p:cNvPr>
          <p:cNvPicPr>
            <a:picLocks noChangeAspect="1"/>
          </p:cNvPicPr>
          <p:nvPr/>
        </p:nvPicPr>
        <p:blipFill>
          <a:blip r:embed="rId3"/>
          <a:stretch>
            <a:fillRect/>
          </a:stretch>
        </p:blipFill>
        <p:spPr>
          <a:xfrm>
            <a:off x="1190493" y="993450"/>
            <a:ext cx="7088125" cy="5233289"/>
          </a:xfrm>
          <a:prstGeom prst="rect">
            <a:avLst/>
          </a:prstGeom>
          <a:ln>
            <a:solidFill>
              <a:schemeClr val="tx1"/>
            </a:solidFill>
          </a:ln>
        </p:spPr>
      </p:pic>
    </p:spTree>
    <p:extLst>
      <p:ext uri="{BB962C8B-B14F-4D97-AF65-F5344CB8AC3E}">
        <p14:creationId xmlns:p14="http://schemas.microsoft.com/office/powerpoint/2010/main" val="403949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287"/>
            <a:ext cx="9144000" cy="1143000"/>
          </a:xfrm>
        </p:spPr>
        <p:txBody>
          <a:bodyPr/>
          <a:lstStyle/>
          <a:p>
            <a:r>
              <a:rPr lang="en-US" b="1" dirty="0">
                <a:latin typeface="Arial" panose="020B0604020202020204" pitchFamily="34" charset="0"/>
                <a:cs typeface="Arial" panose="020B0604020202020204" pitchFamily="34" charset="0"/>
              </a:rPr>
              <a:t>Do Parents Need an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FSA Account?</a:t>
            </a:r>
          </a:p>
        </p:txBody>
      </p:sp>
      <p:sp>
        <p:nvSpPr>
          <p:cNvPr id="4" name="Slide Number Placeholder 3"/>
          <p:cNvSpPr>
            <a:spLocks noGrp="1"/>
          </p:cNvSpPr>
          <p:nvPr>
            <p:ph type="sldNum" sz="quarter" idx="12"/>
          </p:nvPr>
        </p:nvSpPr>
        <p:spPr/>
        <p:txBody>
          <a:bodyPr/>
          <a:lstStyle/>
          <a:p>
            <a:pPr>
              <a:defRPr/>
            </a:pPr>
            <a:fld id="{FB958835-ED15-4C76-9B4A-E2DBB33E1079}" type="slidenum">
              <a:rPr lang="en-US" smtClean="0"/>
              <a:pPr>
                <a:defRPr/>
              </a:pPr>
              <a:t>4</a:t>
            </a:fld>
            <a:endParaRPr lang="en-US" dirty="0"/>
          </a:p>
        </p:txBody>
      </p:sp>
      <p:sp>
        <p:nvSpPr>
          <p:cNvPr id="5" name="Text Placeholder 3">
            <a:extLst>
              <a:ext uri="{FF2B5EF4-FFF2-40B4-BE49-F238E27FC236}">
                <a16:creationId xmlns:a16="http://schemas.microsoft.com/office/drawing/2014/main" id="{8C054D3C-AA30-EB48-8868-C3357CA52C6B}"/>
              </a:ext>
            </a:extLst>
          </p:cNvPr>
          <p:cNvSpPr>
            <a:spLocks noGrp="1"/>
          </p:cNvSpPr>
          <p:nvPr>
            <p:ph idx="1"/>
          </p:nvPr>
        </p:nvSpPr>
        <p:spPr>
          <a:xfrm>
            <a:off x="457200" y="1770175"/>
            <a:ext cx="8229600" cy="4525963"/>
          </a:xfrm>
        </p:spPr>
        <p:txBody>
          <a:bodyPr/>
          <a:lstStyle/>
          <a:p>
            <a:pPr marL="0" indent="0">
              <a:lnSpc>
                <a:spcPct val="100000"/>
              </a:lnSpc>
              <a:buNone/>
            </a:pPr>
            <a:r>
              <a:rPr lang="en-US" sz="1800" dirty="0">
                <a:latin typeface="Arial" panose="020B0604020202020204" pitchFamily="34" charset="0"/>
                <a:cs typeface="Arial" panose="020B0604020202020204" pitchFamily="34" charset="0"/>
              </a:rPr>
              <a:t>If you’re a dependent student, then your parent will need an account username and password in order to sign your </a:t>
            </a:r>
            <a:r>
              <a:rPr lang="en-US" sz="1800" i="1" dirty="0">
                <a:latin typeface="Arial" panose="020B0604020202020204" pitchFamily="34" charset="0"/>
                <a:cs typeface="Arial" panose="020B0604020202020204" pitchFamily="34" charset="0"/>
              </a:rPr>
              <a:t>Free Application for Federal Student Aid </a:t>
            </a:r>
            <a:r>
              <a:rPr lang="en-US" sz="1800" dirty="0">
                <a:latin typeface="Arial" panose="020B0604020202020204" pitchFamily="34" charset="0"/>
                <a:cs typeface="Arial" panose="020B0604020202020204" pitchFamily="34" charset="0"/>
              </a:rPr>
              <a:t>(FAFSA</a:t>
            </a:r>
            <a:r>
              <a:rPr lang="en-US" sz="1800" baseline="30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form electronically.</a:t>
            </a:r>
          </a:p>
          <a:p>
            <a:pPr marL="171450" indent="-171450">
              <a:lnSpc>
                <a:spcPct val="100000"/>
              </a:lnSpc>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IMPORTANT</a:t>
            </a:r>
          </a:p>
          <a:p>
            <a:pPr marL="342900" indent="-34290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 and your parent must have different account usernames and passwords (NOTE: A Social Security number can be associated with only one account username and password).</a:t>
            </a:r>
          </a:p>
          <a:p>
            <a:pPr marL="342900" indent="-34290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 must create your own account username and password—it’s your electronic signature and you need to own it.</a:t>
            </a:r>
          </a:p>
          <a:p>
            <a:pPr marL="342900" indent="-34290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Your parent must create his or her own account username and password.</a:t>
            </a:r>
          </a:p>
          <a:p>
            <a:pPr marL="342900" indent="-342900">
              <a:lnSpc>
                <a:spcPct val="100000"/>
              </a:lnSpc>
              <a:buFont typeface="Arial" panose="020B0604020202020204" pitchFamily="34" charset="0"/>
              <a:buChar char="•"/>
            </a:pPr>
            <a:r>
              <a:rPr lang="en-US" sz="1800" dirty="0">
                <a:latin typeface="Arial" panose="020B0604020202020204" pitchFamily="34" charset="0"/>
                <a:cs typeface="Arial" panose="020B0604020202020204" pitchFamily="34" charset="0"/>
              </a:rPr>
              <a:t>You and your parent should each use your own email address and mobile phone number when creating an account username and password (NOTE: A mobile phone or an email address can be associated with only one account username and password).</a:t>
            </a:r>
          </a:p>
          <a:p>
            <a:pPr marL="342900" indent="-342900">
              <a:buFont typeface="Arial" panose="020B0604020202020204" pitchFamily="34" charset="0"/>
              <a:buChar char="•"/>
            </a:pPr>
            <a:endParaRPr lang="en-US" sz="2000" dirty="0"/>
          </a:p>
          <a:p>
            <a:endParaRPr lang="en-US" sz="2000" dirty="0"/>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628537" lvl="1" indent="-171450">
              <a:buFont typeface="Arial" panose="020B0604020202020204" pitchFamily="34" charset="0"/>
              <a:buChar char="•"/>
            </a:pPr>
            <a:endParaRPr lang="en-US" altLang="en-US" dirty="0">
              <a:ea typeface="Cambria" panose="02040503050406030204" pitchFamily="18" charset="0"/>
              <a:cs typeface="Arial" charset="0"/>
            </a:endParaRPr>
          </a:p>
          <a:p>
            <a:pPr marL="171450" indent="-171450">
              <a:buFont typeface="Arial" panose="020B0604020202020204" pitchFamily="34" charset="0"/>
              <a:buChar char="•"/>
            </a:pPr>
            <a:endParaRPr lang="en-US" altLang="en-US" dirty="0">
              <a:solidFill>
                <a:schemeClr val="tx1"/>
              </a:solidFill>
              <a:latin typeface="Arial" charset="0"/>
              <a:cs typeface="Arial" charset="0"/>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36536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16708" y="1387739"/>
            <a:ext cx="7874357" cy="4431169"/>
          </a:xfrm>
          <a:prstGeom prst="rect">
            <a:avLst/>
          </a:prstGeom>
          <a:ln>
            <a:solidFill>
              <a:schemeClr val="tx1"/>
            </a:solidFill>
          </a:ln>
        </p:spPr>
      </p:pic>
      <p:sp>
        <p:nvSpPr>
          <p:cNvPr id="4" name="Rectangle 3"/>
          <p:cNvSpPr/>
          <p:nvPr/>
        </p:nvSpPr>
        <p:spPr>
          <a:xfrm>
            <a:off x="1801381" y="3959066"/>
            <a:ext cx="5705012" cy="13777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934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rent Tax Filing Status view &#10;&#10;This is the first view in the &quot;Parent Financials&quot; section. The user receives a message to determine if they would like to link to the IRS for the parents' financial information.">
            <a:extLst>
              <a:ext uri="{FF2B5EF4-FFF2-40B4-BE49-F238E27FC236}">
                <a16:creationId xmlns:a16="http://schemas.microsoft.com/office/drawing/2014/main" id="{90B05CF4-0394-47E7-9CE8-10EB1DB40502}"/>
              </a:ext>
            </a:extLst>
          </p:cNvPr>
          <p:cNvPicPr>
            <a:picLocks noChangeAspect="1"/>
          </p:cNvPicPr>
          <p:nvPr/>
        </p:nvPicPr>
        <p:blipFill>
          <a:blip r:embed="rId3"/>
          <a:stretch>
            <a:fillRect/>
          </a:stretch>
        </p:blipFill>
        <p:spPr>
          <a:xfrm>
            <a:off x="1172247" y="1076044"/>
            <a:ext cx="6940409" cy="5113985"/>
          </a:xfrm>
          <a:prstGeom prst="rect">
            <a:avLst/>
          </a:prstGeom>
          <a:ln>
            <a:solidFill>
              <a:schemeClr val="tx1"/>
            </a:solidFill>
          </a:ln>
        </p:spPr>
      </p:pic>
      <p:sp>
        <p:nvSpPr>
          <p:cNvPr id="3" name="Title 2"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Tax Filing Status – Dependent </a:t>
            </a:r>
          </a:p>
        </p:txBody>
      </p:sp>
      <p:sp>
        <p:nvSpPr>
          <p:cNvPr id="5" name="Rectangle 4"/>
          <p:cNvSpPr/>
          <p:nvPr/>
        </p:nvSpPr>
        <p:spPr>
          <a:xfrm>
            <a:off x="2203024" y="2255521"/>
            <a:ext cx="4158019" cy="466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64229" y="3804476"/>
            <a:ext cx="4005942" cy="16906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64231"/>
            <a:ext cx="9144000" cy="523220"/>
          </a:xfrm>
          <a:prstGeom prst="rect">
            <a:avLst/>
          </a:prstGeom>
          <a:noFill/>
        </p:spPr>
        <p:txBody>
          <a:bodyPr wrap="square" rtlCol="0">
            <a:spAutoFit/>
          </a:bodyPr>
          <a:lstStyle/>
          <a:p>
            <a:pPr algn="ctr"/>
            <a:r>
              <a:rPr lang="en-US" sz="2800" dirty="0">
                <a:solidFill>
                  <a:schemeClr val="bg1"/>
                </a:solidFill>
              </a:rPr>
              <a:t>Parent Financials - 2021 Income Tax Information</a:t>
            </a:r>
          </a:p>
        </p:txBody>
      </p:sp>
    </p:spTree>
    <p:extLst>
      <p:ext uri="{BB962C8B-B14F-4D97-AF65-F5344CB8AC3E}">
        <p14:creationId xmlns:p14="http://schemas.microsoft.com/office/powerpoint/2010/main" val="3575824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ent Eligible for IRS DRT:&#10;&#10;Screenshot of the “Parent Eligible for IRS DRT” view.&#10;">
            <a:extLst>
              <a:ext uri="{FF2B5EF4-FFF2-40B4-BE49-F238E27FC236}">
                <a16:creationId xmlns:a16="http://schemas.microsoft.com/office/drawing/2014/main" id="{6A6418DD-2667-4200-80F1-AE2AF9AF2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48" y="1925581"/>
            <a:ext cx="8481110" cy="3594762"/>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94918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5667" y="972588"/>
            <a:ext cx="5332665" cy="5269181"/>
          </a:xfrm>
          <a:prstGeom prst="rect">
            <a:avLst/>
          </a:prstGeom>
          <a:ln>
            <a:solidFill>
              <a:schemeClr val="tx1"/>
            </a:solidFill>
          </a:ln>
        </p:spPr>
      </p:pic>
      <p:sp>
        <p:nvSpPr>
          <p:cNvPr id="4" name="Title 3"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Log In to the IRS DRT - Dependent</a:t>
            </a:r>
          </a:p>
        </p:txBody>
      </p:sp>
      <p:sp>
        <p:nvSpPr>
          <p:cNvPr id="5" name="Rectangle 4"/>
          <p:cNvSpPr/>
          <p:nvPr/>
        </p:nvSpPr>
        <p:spPr>
          <a:xfrm>
            <a:off x="2030274" y="2882826"/>
            <a:ext cx="1808189" cy="10241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1193"/>
            <a:ext cx="9144000" cy="523220"/>
          </a:xfrm>
          <a:prstGeom prst="rect">
            <a:avLst/>
          </a:prstGeom>
          <a:noFill/>
        </p:spPr>
        <p:txBody>
          <a:bodyPr wrap="square" rtlCol="0">
            <a:spAutoFit/>
          </a:bodyPr>
          <a:lstStyle/>
          <a:p>
            <a:pPr algn="ctr"/>
            <a:r>
              <a:rPr lang="en-US" sz="2800" dirty="0">
                <a:solidFill>
                  <a:schemeClr val="bg1"/>
                </a:solidFill>
              </a:rPr>
              <a:t>IRS Data Retrieval Tool - DRT</a:t>
            </a:r>
          </a:p>
        </p:txBody>
      </p:sp>
    </p:spTree>
    <p:extLst>
      <p:ext uri="{BB962C8B-B14F-4D97-AF65-F5344CB8AC3E}">
        <p14:creationId xmlns:p14="http://schemas.microsoft.com/office/powerpoint/2010/main" val="2727080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et My Federal Income Tax Information: &#10;&#10;Screenshot of the “Get My Federal Income Tax Information” view.&#10;&#10;Note: This is where the user provides tax information exactly as it appears on his or her tax return.  Some information will be prefilled from the FAFSA form such as name, Social Security Number, date of birth, and tax filing status.">
            <a:extLst>
              <a:ext uri="{FF2B5EF4-FFF2-40B4-BE49-F238E27FC236}">
                <a16:creationId xmlns:a16="http://schemas.microsoft.com/office/drawing/2014/main" id="{449DDC54-3EB9-470E-8522-56D5FB47825A}"/>
              </a:ext>
            </a:extLst>
          </p:cNvPr>
          <p:cNvPicPr>
            <a:picLocks noChangeAspect="1"/>
          </p:cNvPicPr>
          <p:nvPr/>
        </p:nvPicPr>
        <p:blipFill>
          <a:blip r:embed="rId3"/>
          <a:stretch>
            <a:fillRect/>
          </a:stretch>
        </p:blipFill>
        <p:spPr>
          <a:xfrm>
            <a:off x="214406" y="1264218"/>
            <a:ext cx="8730812" cy="3585369"/>
          </a:xfrm>
          <a:prstGeom prst="rect">
            <a:avLst/>
          </a:prstGeom>
        </p:spPr>
      </p:pic>
      <p:sp>
        <p:nvSpPr>
          <p:cNvPr id="8" name="Title 7" hidden="1"/>
          <p:cNvSpPr>
            <a:spLocks noGrp="1"/>
          </p:cNvSpPr>
          <p:nvPr>
            <p:ph type="title"/>
          </p:nvPr>
        </p:nvSpPr>
        <p:spPr>
          <a:xfrm>
            <a:off x="304800" y="-704850"/>
            <a:ext cx="8077200" cy="381001"/>
          </a:xfrm>
          <a:noFill/>
        </p:spPr>
        <p:txBody>
          <a:bodyPr>
            <a:normAutofit fontScale="90000"/>
          </a:bodyPr>
          <a:lstStyle/>
          <a:p>
            <a:r>
              <a:rPr lang="en-US" dirty="0">
                <a:solidFill>
                  <a:srgbClr val="345065">
                    <a:alpha val="0"/>
                  </a:srgbClr>
                </a:solidFill>
              </a:rPr>
              <a:t>Personal Information, Top Section, Parent – IRS Site</a:t>
            </a:r>
          </a:p>
        </p:txBody>
      </p:sp>
      <p:sp>
        <p:nvSpPr>
          <p:cNvPr id="2" name="TextBox 1"/>
          <p:cNvSpPr txBox="1"/>
          <p:nvPr/>
        </p:nvSpPr>
        <p:spPr>
          <a:xfrm>
            <a:off x="214406" y="4976932"/>
            <a:ext cx="8730812" cy="923330"/>
          </a:xfrm>
          <a:prstGeom prst="rect">
            <a:avLst/>
          </a:prstGeom>
          <a:noFill/>
        </p:spPr>
        <p:txBody>
          <a:bodyPr wrap="square" rtlCol="0">
            <a:spAutoFit/>
          </a:bodyPr>
          <a:lstStyle/>
          <a:p>
            <a:r>
              <a:rPr lang="en-US" dirty="0"/>
              <a:t>The SSN cannot be changed.</a:t>
            </a:r>
          </a:p>
          <a:p>
            <a:r>
              <a:rPr lang="en-US" dirty="0"/>
              <a:t>The first name, last name, date of birth, filing status and address may be changed.  </a:t>
            </a:r>
          </a:p>
          <a:p>
            <a:r>
              <a:rPr lang="en-US" dirty="0"/>
              <a:t>These must EXACTLY match the IRS 1040.</a:t>
            </a:r>
          </a:p>
        </p:txBody>
      </p:sp>
    </p:spTree>
    <p:extLst>
      <p:ext uri="{BB962C8B-B14F-4D97-AF65-F5344CB8AC3E}">
        <p14:creationId xmlns:p14="http://schemas.microsoft.com/office/powerpoint/2010/main" val="581412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ederal Income Tax Information Results: &#10;&#10;Screenshot of the “Federal Income Tax Information Results” view&#10;&#10;Screenshot of 2021-22 “Federal Income Tax Information Results” view.&#10;&#10;Note: This page gives the user the opportunity to check the box and then transfer their federal tax information into the FAFSA form.&#10;">
            <a:extLst>
              <a:ext uri="{FF2B5EF4-FFF2-40B4-BE49-F238E27FC236}">
                <a16:creationId xmlns:a16="http://schemas.microsoft.com/office/drawing/2014/main" id="{1C5317B9-4CCE-4E43-9626-C5755BDE9291}"/>
              </a:ext>
            </a:extLst>
          </p:cNvPr>
          <p:cNvPicPr>
            <a:picLocks noChangeAspect="1"/>
          </p:cNvPicPr>
          <p:nvPr/>
        </p:nvPicPr>
        <p:blipFill>
          <a:blip r:embed="rId3"/>
          <a:stretch>
            <a:fillRect/>
          </a:stretch>
        </p:blipFill>
        <p:spPr>
          <a:xfrm>
            <a:off x="2002902" y="969043"/>
            <a:ext cx="4929809" cy="5336857"/>
          </a:xfrm>
          <a:prstGeom prst="rect">
            <a:avLst/>
          </a:prstGeom>
        </p:spPr>
      </p:pic>
      <p:sp>
        <p:nvSpPr>
          <p:cNvPr id="2" name="Title 1" hidden="1">
            <a:extLst>
              <a:ext uri="{FF2B5EF4-FFF2-40B4-BE49-F238E27FC236}">
                <a16:creationId xmlns:a16="http://schemas.microsoft.com/office/drawing/2014/main" id="{DE5F7AB8-8F9E-4CFD-802E-4F32D4C01CBA}"/>
              </a:ext>
            </a:extLst>
          </p:cNvPr>
          <p:cNvSpPr>
            <a:spLocks noGrp="1"/>
          </p:cNvSpPr>
          <p:nvPr>
            <p:ph type="title"/>
          </p:nvPr>
        </p:nvSpPr>
        <p:spPr>
          <a:xfrm>
            <a:off x="152400" y="1676401"/>
            <a:ext cx="8426664" cy="364331"/>
          </a:xfrm>
        </p:spPr>
        <p:txBody>
          <a:bodyPr/>
          <a:lstStyle/>
          <a:p>
            <a:r>
              <a:rPr lang="en-US" dirty="0"/>
              <a:t> Results Page, Top Section, Parent – IRS Site</a:t>
            </a:r>
          </a:p>
        </p:txBody>
      </p:sp>
      <p:sp>
        <p:nvSpPr>
          <p:cNvPr id="4" name="Rectangle 3"/>
          <p:cNvSpPr/>
          <p:nvPr/>
        </p:nvSpPr>
        <p:spPr>
          <a:xfrm>
            <a:off x="2002901" y="3641697"/>
            <a:ext cx="4830161" cy="8110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93847" y="1604355"/>
            <a:ext cx="358233" cy="124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40044" y="1529437"/>
            <a:ext cx="524503" cy="276999"/>
          </a:xfrm>
          <a:prstGeom prst="rect">
            <a:avLst/>
          </a:prstGeom>
          <a:noFill/>
        </p:spPr>
        <p:txBody>
          <a:bodyPr wrap="none" rtlCol="0">
            <a:spAutoFit/>
          </a:bodyPr>
          <a:lstStyle/>
          <a:p>
            <a:r>
              <a:rPr lang="en-US" sz="1200" dirty="0">
                <a:solidFill>
                  <a:schemeClr val="tx1">
                    <a:lumMod val="65000"/>
                    <a:lumOff val="35000"/>
                  </a:schemeClr>
                </a:solidFill>
              </a:rPr>
              <a:t>2021</a:t>
            </a:r>
          </a:p>
        </p:txBody>
      </p:sp>
    </p:spTree>
    <p:extLst>
      <p:ext uri="{BB962C8B-B14F-4D97-AF65-F5344CB8AC3E}">
        <p14:creationId xmlns:p14="http://schemas.microsoft.com/office/powerpoint/2010/main" val="212270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01779" y="1800010"/>
            <a:ext cx="7306695" cy="3229426"/>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Leaving FAFSA - Dependent</a:t>
            </a:r>
          </a:p>
        </p:txBody>
      </p:sp>
      <p:pic>
        <p:nvPicPr>
          <p:cNvPr id="5" name="Picture 4" descr="Student Simplified Path Determination:&#10;&#10;Screenshot of the “Student Simplified Path Determination” view.&#10;&#10;Note: The Schedule 1 question and associated help text have been updated to include all of the exceptions to answering this question. &#10; &#10;In addition, the Schedule 1 question is now a field that can be transferred from the IRS DRT. &#10; &#10;The Schedule 1 question may or may not be enabled based on previously answered questions. &#10;">
            <a:extLst>
              <a:ext uri="{FF2B5EF4-FFF2-40B4-BE49-F238E27FC236}">
                <a16:creationId xmlns:a16="http://schemas.microsoft.com/office/drawing/2014/main" id="{CB0E6170-18F7-4091-8037-E57FFBCC7051}"/>
              </a:ext>
            </a:extLst>
          </p:cNvPr>
          <p:cNvPicPr>
            <a:picLocks noChangeAspect="1"/>
          </p:cNvPicPr>
          <p:nvPr/>
        </p:nvPicPr>
        <p:blipFill rotWithShape="1">
          <a:blip r:embed="rId4">
            <a:extLst>
              <a:ext uri="{28A0092B-C50C-407E-A947-70E740481C1C}">
                <a14:useLocalDpi xmlns:a14="http://schemas.microsoft.com/office/drawing/2010/main" val="0"/>
              </a:ext>
            </a:extLst>
          </a:blip>
          <a:srcRect l="19338" t="64563" r="60935" b="29525"/>
          <a:stretch/>
        </p:blipFill>
        <p:spPr>
          <a:xfrm>
            <a:off x="1816104" y="3290395"/>
            <a:ext cx="1574359" cy="190831"/>
          </a:xfrm>
          <a:prstGeom prst="rect">
            <a:avLst/>
          </a:prstGeom>
          <a:ln w="12700">
            <a:solidFill>
              <a:schemeClr val="tx1"/>
            </a:solidFill>
          </a:ln>
          <a:effectLst>
            <a:outerShdw blurRad="50800" dist="38100" dir="2700000" algn="tl" rotWithShape="0">
              <a:prstClr val="black">
                <a:alpha val="40000"/>
              </a:prstClr>
            </a:outerShdw>
          </a:effectLst>
        </p:spPr>
      </p:pic>
      <p:sp>
        <p:nvSpPr>
          <p:cNvPr id="6" name="Rectangle 5"/>
          <p:cNvSpPr/>
          <p:nvPr/>
        </p:nvSpPr>
        <p:spPr>
          <a:xfrm>
            <a:off x="1117519" y="3042458"/>
            <a:ext cx="3228230" cy="67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79932" y="3164491"/>
            <a:ext cx="3172663" cy="923330"/>
          </a:xfrm>
          <a:prstGeom prst="rect">
            <a:avLst/>
          </a:prstGeom>
          <a:noFill/>
        </p:spPr>
        <p:txBody>
          <a:bodyPr wrap="none" rtlCol="0">
            <a:spAutoFit/>
          </a:bodyPr>
          <a:lstStyle/>
          <a:p>
            <a:r>
              <a:rPr lang="en-US" dirty="0"/>
              <a:t>Confirmation of transfer</a:t>
            </a:r>
          </a:p>
          <a:p>
            <a:r>
              <a:rPr lang="en-US" dirty="0"/>
              <a:t>from the IRS or can manually</a:t>
            </a:r>
          </a:p>
          <a:p>
            <a:r>
              <a:rPr lang="en-US" dirty="0"/>
              <a:t>enter the information</a:t>
            </a:r>
          </a:p>
        </p:txBody>
      </p:sp>
    </p:spTree>
    <p:extLst>
      <p:ext uri="{BB962C8B-B14F-4D97-AF65-F5344CB8AC3E}">
        <p14:creationId xmlns:p14="http://schemas.microsoft.com/office/powerpoint/2010/main" val="23022994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You Are Now Leaving This Page - Dependent</a:t>
            </a:r>
          </a:p>
        </p:txBody>
      </p:sp>
      <p:pic>
        <p:nvPicPr>
          <p:cNvPr id="5" name="Picture 4" descr="Parent Income from Work view &#10;&#10;This view collects the parents' income from work. &#10;">
            <a:extLst>
              <a:ext uri="{FF2B5EF4-FFF2-40B4-BE49-F238E27FC236}">
                <a16:creationId xmlns:a16="http://schemas.microsoft.com/office/drawing/2014/main" id="{A061C607-D1C0-4302-A727-903DAF1A4470}"/>
              </a:ext>
            </a:extLst>
          </p:cNvPr>
          <p:cNvPicPr>
            <a:picLocks noChangeAspect="1"/>
          </p:cNvPicPr>
          <p:nvPr/>
        </p:nvPicPr>
        <p:blipFill>
          <a:blip r:embed="rId3"/>
          <a:stretch>
            <a:fillRect/>
          </a:stretch>
        </p:blipFill>
        <p:spPr>
          <a:xfrm>
            <a:off x="146169" y="1167420"/>
            <a:ext cx="8874760" cy="4659632"/>
          </a:xfrm>
          <a:prstGeom prst="rect">
            <a:avLst/>
          </a:prstGeom>
          <a:ln>
            <a:solidFill>
              <a:schemeClr val="tx1"/>
            </a:solidFill>
          </a:ln>
        </p:spPr>
      </p:pic>
    </p:spTree>
    <p:extLst>
      <p:ext uri="{BB962C8B-B14F-4D97-AF65-F5344CB8AC3E}">
        <p14:creationId xmlns:p14="http://schemas.microsoft.com/office/powerpoint/2010/main" val="32793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Additional IRS Info - Dependent</a:t>
            </a:r>
          </a:p>
        </p:txBody>
      </p:sp>
      <p:pic>
        <p:nvPicPr>
          <p:cNvPr id="3" name="Picture 2"/>
          <p:cNvPicPr>
            <a:picLocks noChangeAspect="1"/>
          </p:cNvPicPr>
          <p:nvPr/>
        </p:nvPicPr>
        <p:blipFill>
          <a:blip r:embed="rId3"/>
          <a:stretch>
            <a:fillRect/>
          </a:stretch>
        </p:blipFill>
        <p:spPr>
          <a:xfrm>
            <a:off x="260159" y="1180407"/>
            <a:ext cx="4167132" cy="4115187"/>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62044" y="1521229"/>
            <a:ext cx="4282231" cy="4655122"/>
          </a:xfrm>
          <a:prstGeom prst="rect">
            <a:avLst/>
          </a:prstGeom>
          <a:ln>
            <a:solidFill>
              <a:schemeClr val="tx1"/>
            </a:solidFill>
          </a:ln>
        </p:spPr>
      </p:pic>
    </p:spTree>
    <p:extLst>
      <p:ext uri="{BB962C8B-B14F-4D97-AF65-F5344CB8AC3E}">
        <p14:creationId xmlns:p14="http://schemas.microsoft.com/office/powerpoint/2010/main" val="2300321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Additional IRS Info - Dependent</a:t>
            </a:r>
          </a:p>
        </p:txBody>
      </p:sp>
      <p:pic>
        <p:nvPicPr>
          <p:cNvPr id="4" name="Picture 3" descr="Parent Additional IRS Info view &#10;&#10;The user enters the amount of the parents' income tax for 2021.">
            <a:extLst>
              <a:ext uri="{FF2B5EF4-FFF2-40B4-BE49-F238E27FC236}">
                <a16:creationId xmlns:a16="http://schemas.microsoft.com/office/drawing/2014/main" id="{0B6A715B-4DEF-4B06-9DDB-BCBACFA8439E}"/>
              </a:ext>
            </a:extLst>
          </p:cNvPr>
          <p:cNvPicPr>
            <a:picLocks noChangeAspect="1"/>
          </p:cNvPicPr>
          <p:nvPr/>
        </p:nvPicPr>
        <p:blipFill>
          <a:blip r:embed="rId3"/>
          <a:stretch>
            <a:fillRect/>
          </a:stretch>
        </p:blipFill>
        <p:spPr>
          <a:xfrm>
            <a:off x="480638" y="1966257"/>
            <a:ext cx="8410575" cy="3248025"/>
          </a:xfrm>
          <a:prstGeom prst="rect">
            <a:avLst/>
          </a:prstGeom>
          <a:ln>
            <a:solidFill>
              <a:schemeClr val="tx1"/>
            </a:solidFill>
          </a:ln>
        </p:spPr>
      </p:pic>
    </p:spTree>
    <p:extLst>
      <p:ext uri="{BB962C8B-B14F-4D97-AF65-F5344CB8AC3E}">
        <p14:creationId xmlns:p14="http://schemas.microsoft.com/office/powerpoint/2010/main" val="3149623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93714"/>
            <a:ext cx="7772400" cy="1362075"/>
          </a:xfrm>
        </p:spPr>
        <p:txBody>
          <a:bodyPr/>
          <a:lstStyle/>
          <a:p>
            <a:pPr algn="ctr"/>
            <a:r>
              <a:rPr lang="en-US" sz="4400" dirty="0">
                <a:solidFill>
                  <a:schemeClr val="tx1"/>
                </a:solidFill>
                <a:latin typeface="Arial" panose="020B0604020202020204" pitchFamily="34" charset="0"/>
                <a:cs typeface="Arial" panose="020B0604020202020204" pitchFamily="34" charset="0"/>
              </a:rPr>
              <a:t>How do you create your FSA ID?</a:t>
            </a:r>
            <a:br>
              <a:rPr lang="en-US" sz="4400" dirty="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sp>
        <p:nvSpPr>
          <p:cNvPr id="18435"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E2F3FA73-3A63-4DE6-B9E2-6DD73D97D661}" type="slidenum">
              <a:rPr lang="en-US" altLang="en-US" sz="1400"/>
              <a:pPr eaLnBrk="1" hangingPunct="1"/>
              <a:t>5</a:t>
            </a:fld>
            <a:endParaRPr lang="en-US" altLang="en-US" sz="1400"/>
          </a:p>
        </p:txBody>
      </p:sp>
    </p:spTree>
    <p:extLst>
      <p:ext uri="{BB962C8B-B14F-4D97-AF65-F5344CB8AC3E}">
        <p14:creationId xmlns:p14="http://schemas.microsoft.com/office/powerpoint/2010/main" val="3982331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rent Questions for Tax Filers Only view &#10;&#10;The user enters the following parent financial information: combat pay or special combat pay; student college grant and scholarship aid reported to the IRS in the parents' income; education credits; untaxed portions of IRA distributions and pensions; IRA-deductions and payments to self-employed SEP, SIMPLE, Keogh, and other qualified plans; and tax-exempt interest income.">
            <a:extLst>
              <a:ext uri="{FF2B5EF4-FFF2-40B4-BE49-F238E27FC236}">
                <a16:creationId xmlns:a16="http://schemas.microsoft.com/office/drawing/2014/main" id="{B22A0A9E-92A7-477F-94A0-A21AFE4E5E51}"/>
              </a:ext>
            </a:extLst>
          </p:cNvPr>
          <p:cNvPicPr>
            <a:picLocks noChangeAspect="1"/>
          </p:cNvPicPr>
          <p:nvPr/>
        </p:nvPicPr>
        <p:blipFill>
          <a:blip r:embed="rId3"/>
          <a:stretch>
            <a:fillRect/>
          </a:stretch>
        </p:blipFill>
        <p:spPr>
          <a:xfrm>
            <a:off x="1873803" y="1103242"/>
            <a:ext cx="5470603" cy="5105896"/>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Questions for Tax Filers Only – Dependent</a:t>
            </a:r>
          </a:p>
        </p:txBody>
      </p:sp>
      <p:sp>
        <p:nvSpPr>
          <p:cNvPr id="7" name="Rectangle 6"/>
          <p:cNvSpPr/>
          <p:nvPr/>
        </p:nvSpPr>
        <p:spPr>
          <a:xfrm>
            <a:off x="2378237" y="1583667"/>
            <a:ext cx="4461737" cy="4137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131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Additional Financial Info - Dependent</a:t>
            </a:r>
          </a:p>
        </p:txBody>
      </p:sp>
      <p:pic>
        <p:nvPicPr>
          <p:cNvPr id="4" name="Picture 3" descr="Parent Additional Financial Info view &#10;&#10;The user enters the following parent financial information: child support the parents paid, earning from working under a Cooperative Education Program, and taxable earnings from need-based employment programs. ">
            <a:extLst>
              <a:ext uri="{FF2B5EF4-FFF2-40B4-BE49-F238E27FC236}">
                <a16:creationId xmlns:a16="http://schemas.microsoft.com/office/drawing/2014/main" id="{6FB1C6C3-7807-48A2-992F-31504A990D0A}"/>
              </a:ext>
            </a:extLst>
          </p:cNvPr>
          <p:cNvPicPr>
            <a:picLocks noChangeAspect="1"/>
          </p:cNvPicPr>
          <p:nvPr/>
        </p:nvPicPr>
        <p:blipFill>
          <a:blip r:embed="rId3"/>
          <a:stretch>
            <a:fillRect/>
          </a:stretch>
        </p:blipFill>
        <p:spPr>
          <a:xfrm>
            <a:off x="1126626" y="1224857"/>
            <a:ext cx="7304567" cy="4693701"/>
          </a:xfrm>
          <a:prstGeom prst="rect">
            <a:avLst/>
          </a:prstGeom>
          <a:ln>
            <a:solidFill>
              <a:schemeClr val="tx1"/>
            </a:solidFill>
          </a:ln>
        </p:spPr>
      </p:pic>
    </p:spTree>
    <p:extLst>
      <p:ext uri="{BB962C8B-B14F-4D97-AF65-F5344CB8AC3E}">
        <p14:creationId xmlns:p14="http://schemas.microsoft.com/office/powerpoint/2010/main" val="263121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Untaxed Income - Dependent</a:t>
            </a:r>
          </a:p>
        </p:txBody>
      </p:sp>
      <p:pic>
        <p:nvPicPr>
          <p:cNvPr id="5" name="Picture 4" descr="Parent Untaxed Income view &#10;&#10;The user enters the following parent financial information: child support received for all children; housing, food, and other living allowances paid to members of the military, clergy, and other; payments to tax deferred pension and retirement savings; veterans noneducation benefits; and other untaxed income not reported.&#10;">
            <a:extLst>
              <a:ext uri="{FF2B5EF4-FFF2-40B4-BE49-F238E27FC236}">
                <a16:creationId xmlns:a16="http://schemas.microsoft.com/office/drawing/2014/main" id="{A7B076FF-38EC-44E6-8CB2-F231F1FB5B0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61170" y="989294"/>
            <a:ext cx="6600202" cy="5260241"/>
          </a:xfrm>
          <a:prstGeom prst="rect">
            <a:avLst/>
          </a:prstGeom>
          <a:ln>
            <a:solidFill>
              <a:schemeClr val="tx1"/>
            </a:solidFill>
          </a:ln>
        </p:spPr>
      </p:pic>
    </p:spTree>
    <p:extLst>
      <p:ext uri="{BB962C8B-B14F-4D97-AF65-F5344CB8AC3E}">
        <p14:creationId xmlns:p14="http://schemas.microsoft.com/office/powerpoint/2010/main" val="1928908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46415" y="1042437"/>
            <a:ext cx="6409896" cy="5085671"/>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Parent Assets - Dependent</a:t>
            </a:r>
          </a:p>
        </p:txBody>
      </p:sp>
      <p:sp>
        <p:nvSpPr>
          <p:cNvPr id="7" name="Rectangle 6"/>
          <p:cNvSpPr/>
          <p:nvPr/>
        </p:nvSpPr>
        <p:spPr>
          <a:xfrm>
            <a:off x="1620983" y="1823850"/>
            <a:ext cx="4705002" cy="9520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4864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Tax Filing Status - Dependent</a:t>
            </a:r>
          </a:p>
        </p:txBody>
      </p:sp>
      <p:sp>
        <p:nvSpPr>
          <p:cNvPr id="3" name="Rectangle 2"/>
          <p:cNvSpPr/>
          <p:nvPr/>
        </p:nvSpPr>
        <p:spPr>
          <a:xfrm>
            <a:off x="2758913" y="4168471"/>
            <a:ext cx="914400" cy="113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58913" y="4109661"/>
            <a:ext cx="742511" cy="230832"/>
          </a:xfrm>
          <a:prstGeom prst="rect">
            <a:avLst/>
          </a:prstGeom>
          <a:noFill/>
        </p:spPr>
        <p:txBody>
          <a:bodyPr wrap="none" rtlCol="0">
            <a:spAutoFit/>
          </a:bodyPr>
          <a:lstStyle/>
          <a:p>
            <a:r>
              <a:rPr lang="en-US" sz="900" dirty="0">
                <a:solidFill>
                  <a:schemeClr val="tx1">
                    <a:lumMod val="65000"/>
                    <a:lumOff val="3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Will not file</a:t>
            </a:r>
          </a:p>
        </p:txBody>
      </p:sp>
      <p:grpSp>
        <p:nvGrpSpPr>
          <p:cNvPr id="8" name="Group 7" descr="Student Tax Filing Status view&#10;&#10;The user can choose to link to the IRS Data Retrieval Tool (DRT) if the student is eligible.">
            <a:extLst>
              <a:ext uri="{FF2B5EF4-FFF2-40B4-BE49-F238E27FC236}">
                <a16:creationId xmlns:a16="http://schemas.microsoft.com/office/drawing/2014/main" id="{291575E5-FAD8-F74D-6D2D-64813943E34A}"/>
              </a:ext>
            </a:extLst>
          </p:cNvPr>
          <p:cNvGrpSpPr/>
          <p:nvPr/>
        </p:nvGrpSpPr>
        <p:grpSpPr>
          <a:xfrm>
            <a:off x="235949" y="1744547"/>
            <a:ext cx="8646334" cy="3663246"/>
            <a:chOff x="180576" y="1594554"/>
            <a:chExt cx="11830848" cy="4522412"/>
          </a:xfrm>
        </p:grpSpPr>
        <p:pic>
          <p:nvPicPr>
            <p:cNvPr id="9" name="Picture 8" descr="Student Tax Filing Status view&#10;&#10;The user can choose to link to the IRS Data Retrieval Tool (DRT) if the student is eligible.">
              <a:extLst>
                <a:ext uri="{FF2B5EF4-FFF2-40B4-BE49-F238E27FC236}">
                  <a16:creationId xmlns:a16="http://schemas.microsoft.com/office/drawing/2014/main" id="{33E83965-DD70-5556-2F87-C032EBC6DDA5}"/>
                </a:ext>
              </a:extLst>
            </p:cNvPr>
            <p:cNvPicPr>
              <a:picLocks noChangeAspect="1"/>
            </p:cNvPicPr>
            <p:nvPr/>
          </p:nvPicPr>
          <p:blipFill>
            <a:blip r:embed="rId3"/>
            <a:stretch>
              <a:fillRect/>
            </a:stretch>
          </p:blipFill>
          <p:spPr>
            <a:xfrm>
              <a:off x="180576" y="1594554"/>
              <a:ext cx="6416130" cy="4522412"/>
            </a:xfrm>
            <a:prstGeom prst="rect">
              <a:avLst/>
            </a:prstGeom>
            <a:ln>
              <a:solidFill>
                <a:schemeClr val="tx1"/>
              </a:solidFill>
            </a:ln>
          </p:spPr>
        </p:pic>
        <p:pic>
          <p:nvPicPr>
            <p:cNvPr id="10" name="Picture 9" descr="Student Tax Filing Status view&#10;&#10;The user can choose to link to the IRS Data Retrieval Tool (DRT) if the student is eligible.">
              <a:extLst>
                <a:ext uri="{FF2B5EF4-FFF2-40B4-BE49-F238E27FC236}">
                  <a16:creationId xmlns:a16="http://schemas.microsoft.com/office/drawing/2014/main" id="{749FF134-4BCF-18B7-D7A8-41F53C6D617F}"/>
                </a:ext>
              </a:extLst>
            </p:cNvPr>
            <p:cNvPicPr>
              <a:picLocks noChangeAspect="1"/>
            </p:cNvPicPr>
            <p:nvPr/>
          </p:nvPicPr>
          <p:blipFill>
            <a:blip r:embed="rId4"/>
            <a:stretch>
              <a:fillRect/>
            </a:stretch>
          </p:blipFill>
          <p:spPr>
            <a:xfrm>
              <a:off x="6839827" y="2436594"/>
              <a:ext cx="5171597" cy="2838332"/>
            </a:xfrm>
            <a:prstGeom prst="rect">
              <a:avLst/>
            </a:prstGeom>
            <a:ln>
              <a:solidFill>
                <a:schemeClr val="tx1"/>
              </a:solidFill>
            </a:ln>
          </p:spPr>
        </p:pic>
      </p:grpSp>
      <p:sp>
        <p:nvSpPr>
          <p:cNvPr id="4" name="Rectangle 3"/>
          <p:cNvSpPr/>
          <p:nvPr/>
        </p:nvSpPr>
        <p:spPr>
          <a:xfrm>
            <a:off x="454781" y="4109661"/>
            <a:ext cx="4251434" cy="493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 y="224444"/>
            <a:ext cx="9143999" cy="523220"/>
          </a:xfrm>
          <a:prstGeom prst="rect">
            <a:avLst/>
          </a:prstGeom>
          <a:noFill/>
        </p:spPr>
        <p:txBody>
          <a:bodyPr wrap="square" rtlCol="0">
            <a:spAutoFit/>
          </a:bodyPr>
          <a:lstStyle/>
          <a:p>
            <a:pPr algn="ctr"/>
            <a:r>
              <a:rPr lang="en-US" sz="2800" dirty="0">
                <a:solidFill>
                  <a:schemeClr val="bg1"/>
                </a:solidFill>
              </a:rPr>
              <a:t>Student Financials</a:t>
            </a:r>
          </a:p>
        </p:txBody>
      </p:sp>
    </p:spTree>
    <p:extLst>
      <p:ext uri="{BB962C8B-B14F-4D97-AF65-F5344CB8AC3E}">
        <p14:creationId xmlns:p14="http://schemas.microsoft.com/office/powerpoint/2010/main" val="2879962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IRS Info - Dependent</a:t>
            </a:r>
          </a:p>
        </p:txBody>
      </p:sp>
      <p:sp>
        <p:nvSpPr>
          <p:cNvPr id="3" name="TextBox 2"/>
          <p:cNvSpPr txBox="1"/>
          <p:nvPr/>
        </p:nvSpPr>
        <p:spPr>
          <a:xfrm>
            <a:off x="2288472" y="5516404"/>
            <a:ext cx="4673074" cy="646331"/>
          </a:xfrm>
          <a:prstGeom prst="rect">
            <a:avLst/>
          </a:prstGeom>
          <a:noFill/>
        </p:spPr>
        <p:txBody>
          <a:bodyPr wrap="none" rtlCol="0">
            <a:spAutoFit/>
          </a:bodyPr>
          <a:lstStyle/>
          <a:p>
            <a:pPr algn="ctr"/>
            <a:r>
              <a:rPr lang="en-US" dirty="0"/>
              <a:t>If information is not transferred from the IRS</a:t>
            </a:r>
          </a:p>
          <a:p>
            <a:pPr algn="ctr"/>
            <a:r>
              <a:rPr lang="en-US" dirty="0"/>
              <a:t>Question must be answered manually.</a:t>
            </a:r>
          </a:p>
        </p:txBody>
      </p:sp>
      <p:pic>
        <p:nvPicPr>
          <p:cNvPr id="6" name="Picture 5" descr="Student IRS Info view &#10;&#10;If the student is ineligible or decides not to use the IRS DRT, they will be required to enter the student's financial information manually.&#10;&#10;The user enters the student's adjusted gross income for 2021.">
            <a:extLst>
              <a:ext uri="{FF2B5EF4-FFF2-40B4-BE49-F238E27FC236}">
                <a16:creationId xmlns:a16="http://schemas.microsoft.com/office/drawing/2014/main" id="{2840C571-D493-4EEC-9140-5B2172C65F77}"/>
              </a:ext>
            </a:extLst>
          </p:cNvPr>
          <p:cNvPicPr>
            <a:picLocks noChangeAspect="1"/>
          </p:cNvPicPr>
          <p:nvPr/>
        </p:nvPicPr>
        <p:blipFill>
          <a:blip r:embed="rId3"/>
          <a:stretch>
            <a:fillRect/>
          </a:stretch>
        </p:blipFill>
        <p:spPr>
          <a:xfrm>
            <a:off x="510209" y="1711885"/>
            <a:ext cx="8229600" cy="3562350"/>
          </a:xfrm>
          <a:prstGeom prst="rect">
            <a:avLst/>
          </a:prstGeom>
          <a:ln>
            <a:solidFill>
              <a:schemeClr val="tx1"/>
            </a:solidFill>
          </a:ln>
        </p:spPr>
      </p:pic>
    </p:spTree>
    <p:extLst>
      <p:ext uri="{BB962C8B-B14F-4D97-AF65-F5344CB8AC3E}">
        <p14:creationId xmlns:p14="http://schemas.microsoft.com/office/powerpoint/2010/main" val="10021858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Income from Work - Dependent</a:t>
            </a:r>
          </a:p>
        </p:txBody>
      </p:sp>
      <p:pic>
        <p:nvPicPr>
          <p:cNvPr id="4" name="Picture 3" descr="Student Income From Work view &#10;&#10;The users enters the amount the student earned from working in 2021.">
            <a:extLst>
              <a:ext uri="{FF2B5EF4-FFF2-40B4-BE49-F238E27FC236}">
                <a16:creationId xmlns:a16="http://schemas.microsoft.com/office/drawing/2014/main" id="{5277FD6D-B047-43C2-A9FC-A90B625106FF}"/>
              </a:ext>
            </a:extLst>
          </p:cNvPr>
          <p:cNvPicPr>
            <a:picLocks noChangeAspect="1"/>
          </p:cNvPicPr>
          <p:nvPr/>
        </p:nvPicPr>
        <p:blipFill>
          <a:blip r:embed="rId3"/>
          <a:stretch>
            <a:fillRect/>
          </a:stretch>
        </p:blipFill>
        <p:spPr>
          <a:xfrm>
            <a:off x="241199" y="1983658"/>
            <a:ext cx="8741205" cy="3063749"/>
          </a:xfrm>
          <a:prstGeom prst="rect">
            <a:avLst/>
          </a:prstGeom>
          <a:ln>
            <a:solidFill>
              <a:schemeClr val="tx1"/>
            </a:solidFill>
          </a:ln>
        </p:spPr>
      </p:pic>
    </p:spTree>
    <p:extLst>
      <p:ext uri="{BB962C8B-B14F-4D97-AF65-F5344CB8AC3E}">
        <p14:creationId xmlns:p14="http://schemas.microsoft.com/office/powerpoint/2010/main" val="2736144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Additional IRS Info - Dependent</a:t>
            </a:r>
          </a:p>
        </p:txBody>
      </p:sp>
      <p:pic>
        <p:nvPicPr>
          <p:cNvPr id="5" name="Picture 4" descr="Student Additional IRS Info view &#10;&#10;The user enters the amount of the student's income tax for 2021.">
            <a:extLst>
              <a:ext uri="{FF2B5EF4-FFF2-40B4-BE49-F238E27FC236}">
                <a16:creationId xmlns:a16="http://schemas.microsoft.com/office/drawing/2014/main" id="{67291AB7-AEDD-42E5-98F0-279E4165A011}"/>
              </a:ext>
            </a:extLst>
          </p:cNvPr>
          <p:cNvPicPr>
            <a:picLocks noChangeAspect="1"/>
          </p:cNvPicPr>
          <p:nvPr/>
        </p:nvPicPr>
        <p:blipFill>
          <a:blip r:embed="rId3"/>
          <a:stretch>
            <a:fillRect/>
          </a:stretch>
        </p:blipFill>
        <p:spPr>
          <a:xfrm>
            <a:off x="520402" y="1996355"/>
            <a:ext cx="8477250" cy="3305175"/>
          </a:xfrm>
          <a:prstGeom prst="rect">
            <a:avLst/>
          </a:prstGeom>
          <a:ln>
            <a:solidFill>
              <a:schemeClr val="tx1"/>
            </a:solidFill>
          </a:ln>
        </p:spPr>
      </p:pic>
    </p:spTree>
    <p:extLst>
      <p:ext uri="{BB962C8B-B14F-4D97-AF65-F5344CB8AC3E}">
        <p14:creationId xmlns:p14="http://schemas.microsoft.com/office/powerpoint/2010/main" val="1686900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 Questions for Tax Filers Only view &#10;&#10;The user enters the following student financial information: combat pay or special combat pay; student college grant and scholarship aid reported to the IRS in the student's income; education credits; untaxed portions of IRA distributions and pensions; IRA-deductions and payments to self-employed SEP, SIMPLE, Keogh, and other qualified plans; and tax-exempt interest income.&#10;">
            <a:extLst>
              <a:ext uri="{FF2B5EF4-FFF2-40B4-BE49-F238E27FC236}">
                <a16:creationId xmlns:a16="http://schemas.microsoft.com/office/drawing/2014/main" id="{E273ED07-EFF3-46C8-83CD-58FEA87FB66A}"/>
              </a:ext>
            </a:extLst>
          </p:cNvPr>
          <p:cNvPicPr>
            <a:picLocks noChangeAspect="1"/>
          </p:cNvPicPr>
          <p:nvPr/>
        </p:nvPicPr>
        <p:blipFill>
          <a:blip r:embed="rId3"/>
          <a:stretch>
            <a:fillRect/>
          </a:stretch>
        </p:blipFill>
        <p:spPr>
          <a:xfrm>
            <a:off x="1938572" y="964416"/>
            <a:ext cx="5598062" cy="5314616"/>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Questions for Tax Filers Only - Dependent</a:t>
            </a:r>
          </a:p>
        </p:txBody>
      </p:sp>
      <p:sp>
        <p:nvSpPr>
          <p:cNvPr id="5" name="Rectangle 4" descr="Red Box used to highlight updates to the combat pay question." title="Red Box"/>
          <p:cNvSpPr/>
          <p:nvPr/>
        </p:nvSpPr>
        <p:spPr>
          <a:xfrm>
            <a:off x="2286308" y="1547587"/>
            <a:ext cx="4037680" cy="40049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9248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Additional Financial Info - Dependent</a:t>
            </a:r>
          </a:p>
        </p:txBody>
      </p:sp>
      <p:pic>
        <p:nvPicPr>
          <p:cNvPr id="3" name="Picture 2"/>
          <p:cNvPicPr>
            <a:picLocks noChangeAspect="1"/>
          </p:cNvPicPr>
          <p:nvPr/>
        </p:nvPicPr>
        <p:blipFill>
          <a:blip r:embed="rId3"/>
          <a:stretch>
            <a:fillRect/>
          </a:stretch>
        </p:blipFill>
        <p:spPr>
          <a:xfrm>
            <a:off x="933607" y="1073113"/>
            <a:ext cx="7659169" cy="5077534"/>
          </a:xfrm>
          <a:prstGeom prst="rect">
            <a:avLst/>
          </a:prstGeom>
          <a:ln>
            <a:solidFill>
              <a:schemeClr val="tx1"/>
            </a:solidFill>
          </a:ln>
        </p:spPr>
      </p:pic>
    </p:spTree>
    <p:extLst>
      <p:ext uri="{BB962C8B-B14F-4D97-AF65-F5344CB8AC3E}">
        <p14:creationId xmlns:p14="http://schemas.microsoft.com/office/powerpoint/2010/main" val="2347013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bwMode="auto">
          <a:xfrm>
            <a:off x="460375" y="304800"/>
            <a:ext cx="8302625"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b="1" dirty="0">
                <a:solidFill>
                  <a:schemeClr val="tx1"/>
                </a:solidFill>
                <a:latin typeface="Arial" panose="020B0604020202020204" pitchFamily="34" charset="0"/>
                <a:cs typeface="Arial" panose="020B0604020202020204" pitchFamily="34" charset="0"/>
              </a:rPr>
              <a:t>Getting Started</a:t>
            </a:r>
          </a:p>
        </p:txBody>
      </p:sp>
      <p:sp>
        <p:nvSpPr>
          <p:cNvPr id="19459" name="TextBox 14"/>
          <p:cNvSpPr txBox="1">
            <a:spLocks noChangeArrowheads="1"/>
          </p:cNvSpPr>
          <p:nvPr/>
        </p:nvSpPr>
        <p:spPr bwMode="auto">
          <a:xfrm>
            <a:off x="457200" y="1066800"/>
            <a:ext cx="838041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defRPr>
                <a:solidFill>
                  <a:schemeClr val="tx1"/>
                </a:solidFill>
                <a:latin typeface="Arial" charset="0"/>
                <a:cs typeface="Arial" charset="0"/>
              </a:defRPr>
            </a:lvl1pPr>
            <a:lvl2pPr marL="404813" indent="-174625" eaLnBrk="0" hangingPunct="0">
              <a:defRPr>
                <a:solidFill>
                  <a:schemeClr val="tx1"/>
                </a:solidFill>
                <a:latin typeface="Arial" charset="0"/>
                <a:cs typeface="Arial" charset="0"/>
              </a:defRPr>
            </a:lvl2pPr>
            <a:lvl3pPr marL="623888" indent="-163513" eaLnBrk="0" hangingPunct="0">
              <a:defRPr>
                <a:solidFill>
                  <a:schemeClr val="tx1"/>
                </a:solidFill>
                <a:latin typeface="Arial" charset="0"/>
                <a:cs typeface="Arial" charset="0"/>
              </a:defRPr>
            </a:lvl3pPr>
            <a:lvl4pPr marL="854075" indent="-230188"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SzPct val="80000"/>
              <a:buFont typeface="Arial" charset="0"/>
              <a:buChar char="•"/>
            </a:pPr>
            <a:r>
              <a:rPr lang="en-US" altLang="en-US" sz="2400" dirty="0"/>
              <a:t>Go to: </a:t>
            </a:r>
            <a:r>
              <a:rPr lang="en-US" altLang="en-US" sz="2400" dirty="0">
                <a:solidFill>
                  <a:schemeClr val="tx2"/>
                </a:solidFill>
              </a:rPr>
              <a:t>https://studentaid.gov/fsa-id/create-account/launch</a:t>
            </a:r>
            <a:r>
              <a:rPr lang="en-US" altLang="en-US" sz="2400" dirty="0"/>
              <a:t>.</a:t>
            </a:r>
          </a:p>
          <a:p>
            <a:pPr eaLnBrk="1" hangingPunct="1">
              <a:spcBef>
                <a:spcPct val="20000"/>
              </a:spcBef>
              <a:buSzPct val="80000"/>
              <a:buFont typeface="Arial" charset="0"/>
              <a:buChar char="•"/>
            </a:pPr>
            <a:r>
              <a:rPr lang="en-US" altLang="en-US" sz="2400" dirty="0"/>
              <a:t>Click the “Create Account” and “Get Started”</a:t>
            </a:r>
          </a:p>
        </p:txBody>
      </p:sp>
      <p:sp>
        <p:nvSpPr>
          <p:cNvPr id="19460"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CF129A7F-48D0-4BF5-98A9-822656F394C6}" type="slidenum">
              <a:rPr lang="en-US" altLang="en-US" sz="1400"/>
              <a:pPr eaLnBrk="1" hangingPunct="1"/>
              <a:t>6</a:t>
            </a:fld>
            <a:endParaRPr lang="en-US" altLang="en-US" sz="1400"/>
          </a:p>
        </p:txBody>
      </p:sp>
      <p:pic>
        <p:nvPicPr>
          <p:cNvPr id="2" name="Picture 1"/>
          <p:cNvPicPr>
            <a:picLocks noChangeAspect="1"/>
          </p:cNvPicPr>
          <p:nvPr/>
        </p:nvPicPr>
        <p:blipFill>
          <a:blip r:embed="rId3"/>
          <a:stretch>
            <a:fillRect/>
          </a:stretch>
        </p:blipFill>
        <p:spPr>
          <a:xfrm>
            <a:off x="5191703" y="2065901"/>
            <a:ext cx="3571297" cy="4426974"/>
          </a:xfrm>
          <a:prstGeom prst="rect">
            <a:avLst/>
          </a:prstGeom>
          <a:ln>
            <a:solidFill>
              <a:schemeClr val="tx1"/>
            </a:solidFill>
          </a:ln>
        </p:spPr>
      </p:pic>
      <p:grpSp>
        <p:nvGrpSpPr>
          <p:cNvPr id="9" name="Group 8" descr="Image of the StudentAid.gov home page with the &quot;Create Account&quot; button circled.">
            <a:extLst>
              <a:ext uri="{FF2B5EF4-FFF2-40B4-BE49-F238E27FC236}">
                <a16:creationId xmlns:a16="http://schemas.microsoft.com/office/drawing/2014/main" id="{704FEBFD-791B-453F-BC4B-AA00E1A9BB29}"/>
              </a:ext>
            </a:extLst>
          </p:cNvPr>
          <p:cNvGrpSpPr/>
          <p:nvPr/>
        </p:nvGrpSpPr>
        <p:grpSpPr>
          <a:xfrm>
            <a:off x="129048" y="2763990"/>
            <a:ext cx="4966519" cy="2874657"/>
            <a:chOff x="737616" y="2359809"/>
            <a:chExt cx="7644384" cy="3683020"/>
          </a:xfrm>
        </p:grpSpPr>
        <p:pic>
          <p:nvPicPr>
            <p:cNvPr id="10" name="Picture 9">
              <a:extLst>
                <a:ext uri="{FF2B5EF4-FFF2-40B4-BE49-F238E27FC236}">
                  <a16:creationId xmlns:a16="http://schemas.microsoft.com/office/drawing/2014/main" id="{16648AB2-3465-4C24-AEAF-7AE4E21F58FA}"/>
                </a:ext>
              </a:extLst>
            </p:cNvPr>
            <p:cNvPicPr>
              <a:picLocks noChangeAspect="1"/>
            </p:cNvPicPr>
            <p:nvPr/>
          </p:nvPicPr>
          <p:blipFill>
            <a:blip r:embed="rId4"/>
            <a:stretch>
              <a:fillRect/>
            </a:stretch>
          </p:blipFill>
          <p:spPr>
            <a:xfrm>
              <a:off x="737616" y="2359809"/>
              <a:ext cx="7644384" cy="3683020"/>
            </a:xfrm>
            <a:prstGeom prst="rect">
              <a:avLst/>
            </a:prstGeom>
            <a:ln>
              <a:solidFill>
                <a:schemeClr val="tx1"/>
              </a:solidFill>
            </a:ln>
          </p:spPr>
        </p:pic>
        <p:sp>
          <p:nvSpPr>
            <p:cNvPr id="11" name="Oval 10">
              <a:extLst>
                <a:ext uri="{FF2B5EF4-FFF2-40B4-BE49-F238E27FC236}">
                  <a16:creationId xmlns:a16="http://schemas.microsoft.com/office/drawing/2014/main" id="{5727ECC5-59B5-449A-A8F0-8995453BE759}"/>
                </a:ext>
              </a:extLst>
            </p:cNvPr>
            <p:cNvSpPr/>
            <p:nvPr/>
          </p:nvSpPr>
          <p:spPr>
            <a:xfrm>
              <a:off x="5411556" y="4343400"/>
              <a:ext cx="1979844" cy="457200"/>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2" name="Oval 11">
            <a:extLst>
              <a:ext uri="{FF2B5EF4-FFF2-40B4-BE49-F238E27FC236}">
                <a16:creationId xmlns:a16="http://schemas.microsoft.com/office/drawing/2014/main" id="{5727ECC5-59B5-449A-A8F0-8995453BE759}"/>
              </a:ext>
            </a:extLst>
          </p:cNvPr>
          <p:cNvSpPr/>
          <p:nvPr/>
        </p:nvSpPr>
        <p:spPr>
          <a:xfrm>
            <a:off x="5810561" y="6136023"/>
            <a:ext cx="1286295" cy="356852"/>
          </a:xfrm>
          <a:prstGeom prst="ellipse">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29169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Untaxed Income - Dependent</a:t>
            </a:r>
          </a:p>
        </p:txBody>
      </p:sp>
      <p:pic>
        <p:nvPicPr>
          <p:cNvPr id="3" name="Picture 2"/>
          <p:cNvPicPr>
            <a:picLocks noChangeAspect="1"/>
          </p:cNvPicPr>
          <p:nvPr/>
        </p:nvPicPr>
        <p:blipFill>
          <a:blip r:embed="rId3"/>
          <a:stretch>
            <a:fillRect/>
          </a:stretch>
        </p:blipFill>
        <p:spPr>
          <a:xfrm>
            <a:off x="2428384" y="986998"/>
            <a:ext cx="4720562" cy="5297424"/>
          </a:xfrm>
          <a:prstGeom prst="rect">
            <a:avLst/>
          </a:prstGeom>
          <a:ln>
            <a:solidFill>
              <a:schemeClr val="tx1"/>
            </a:solidFill>
          </a:ln>
        </p:spPr>
      </p:pic>
    </p:spTree>
    <p:extLst>
      <p:ext uri="{BB962C8B-B14F-4D97-AF65-F5344CB8AC3E}">
        <p14:creationId xmlns:p14="http://schemas.microsoft.com/office/powerpoint/2010/main" val="34420652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29367" y="1279325"/>
            <a:ext cx="7468642" cy="4515480"/>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Student Assets - Dependent</a:t>
            </a:r>
          </a:p>
        </p:txBody>
      </p:sp>
    </p:spTree>
    <p:extLst>
      <p:ext uri="{BB962C8B-B14F-4D97-AF65-F5344CB8AC3E}">
        <p14:creationId xmlns:p14="http://schemas.microsoft.com/office/powerpoint/2010/main" val="35158257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FAFSA Summary - Student Demographics and School Selection - Dependent</a:t>
            </a:r>
          </a:p>
        </p:txBody>
      </p:sp>
      <p:pic>
        <p:nvPicPr>
          <p:cNvPr id="4" name="Picture 3" descr="FAFSA Summary:&#10;&#10;Screenshot of the “FAFSA Summary” view &#10;">
            <a:extLst>
              <a:ext uri="{FF2B5EF4-FFF2-40B4-BE49-F238E27FC236}">
                <a16:creationId xmlns:a16="http://schemas.microsoft.com/office/drawing/2014/main" id="{070C78E7-8DAF-451D-908A-F2CA3A0B0B46}"/>
              </a:ext>
            </a:extLst>
          </p:cNvPr>
          <p:cNvPicPr>
            <a:picLocks noChangeAspect="1"/>
          </p:cNvPicPr>
          <p:nvPr/>
        </p:nvPicPr>
        <p:blipFill rotWithShape="1">
          <a:blip r:embed="rId3"/>
          <a:srcRect l="366" t="24635" r="-366" b="9136"/>
          <a:stretch/>
        </p:blipFill>
        <p:spPr>
          <a:xfrm>
            <a:off x="669595" y="1005569"/>
            <a:ext cx="7548201" cy="1165137"/>
          </a:xfrm>
          <a:prstGeom prst="rect">
            <a:avLst/>
          </a:prstGeom>
          <a:ln w="12700">
            <a:solidFill>
              <a:schemeClr val="tx1"/>
            </a:solidFill>
          </a:ln>
          <a:effectLst>
            <a:outerShdw blurRad="50800" dist="38100" dir="2700000" algn="tl" rotWithShape="0">
              <a:prstClr val="black">
                <a:alpha val="40000"/>
              </a:prstClr>
            </a:outerShdw>
          </a:effectLst>
        </p:spPr>
      </p:pic>
      <p:grpSp>
        <p:nvGrpSpPr>
          <p:cNvPr id="9" name="Group 8" descr="FAFSA® Summary view – Student Demographics &#10;&#10;This view displays after the student fills out the FAFSA® form.">
            <a:extLst>
              <a:ext uri="{FF2B5EF4-FFF2-40B4-BE49-F238E27FC236}">
                <a16:creationId xmlns:a16="http://schemas.microsoft.com/office/drawing/2014/main" id="{D78A4A61-747A-4BED-CE61-6D7828460E8D}"/>
              </a:ext>
            </a:extLst>
          </p:cNvPr>
          <p:cNvGrpSpPr/>
          <p:nvPr/>
        </p:nvGrpSpPr>
        <p:grpSpPr>
          <a:xfrm>
            <a:off x="1344884" y="1991032"/>
            <a:ext cx="6434892" cy="3827206"/>
            <a:chOff x="615459" y="1420591"/>
            <a:chExt cx="9061279" cy="5437409"/>
          </a:xfrm>
        </p:grpSpPr>
        <p:pic>
          <p:nvPicPr>
            <p:cNvPr id="11" name="Picture 10" descr="FAFSA® Summary view – Student Demographics &#10;&#10;This view displays after the student fills out the FAFSA® form.">
              <a:extLst>
                <a:ext uri="{FF2B5EF4-FFF2-40B4-BE49-F238E27FC236}">
                  <a16:creationId xmlns:a16="http://schemas.microsoft.com/office/drawing/2014/main" id="{2AE80EB5-F326-F7F5-0ABD-CB7DD29A220E}"/>
                </a:ext>
              </a:extLst>
            </p:cNvPr>
            <p:cNvPicPr>
              <a:picLocks noChangeAspect="1"/>
            </p:cNvPicPr>
            <p:nvPr/>
          </p:nvPicPr>
          <p:blipFill>
            <a:blip r:embed="rId4"/>
            <a:stretch>
              <a:fillRect/>
            </a:stretch>
          </p:blipFill>
          <p:spPr>
            <a:xfrm>
              <a:off x="615459" y="1420591"/>
              <a:ext cx="3654392" cy="5437409"/>
            </a:xfrm>
            <a:prstGeom prst="rect">
              <a:avLst/>
            </a:prstGeom>
            <a:ln>
              <a:solidFill>
                <a:schemeClr val="tx1"/>
              </a:solidFill>
            </a:ln>
          </p:spPr>
        </p:pic>
        <p:pic>
          <p:nvPicPr>
            <p:cNvPr id="12" name="Picture 11" descr="FAFSA® Summary view – Student Demographics &#10;&#10;This view displays after the student fills out the FAFSA® form.">
              <a:extLst>
                <a:ext uri="{FF2B5EF4-FFF2-40B4-BE49-F238E27FC236}">
                  <a16:creationId xmlns:a16="http://schemas.microsoft.com/office/drawing/2014/main" id="{D28BC928-CD8C-95ED-1857-011313F7DDE6}"/>
                </a:ext>
              </a:extLst>
            </p:cNvPr>
            <p:cNvPicPr>
              <a:picLocks noChangeAspect="1"/>
            </p:cNvPicPr>
            <p:nvPr/>
          </p:nvPicPr>
          <p:blipFill>
            <a:blip r:embed="rId5"/>
            <a:stretch>
              <a:fillRect/>
            </a:stretch>
          </p:blipFill>
          <p:spPr>
            <a:xfrm>
              <a:off x="5095700" y="2443351"/>
              <a:ext cx="4581038" cy="3505784"/>
            </a:xfrm>
            <a:prstGeom prst="rect">
              <a:avLst/>
            </a:prstGeom>
            <a:ln>
              <a:solidFill>
                <a:schemeClr val="tx1"/>
              </a:solidFill>
            </a:ln>
          </p:spPr>
        </p:pic>
      </p:grpSp>
      <p:pic>
        <p:nvPicPr>
          <p:cNvPr id="10" name="Picture 9" descr="Graphical user interface, text, application, email&#10;&#10;Description automatically generated">
            <a:extLst>
              <a:ext uri="{FF2B5EF4-FFF2-40B4-BE49-F238E27FC236}">
                <a16:creationId xmlns:a16="http://schemas.microsoft.com/office/drawing/2014/main" id="{57A25AA7-856C-47E8-8BC5-DE74705381E2}"/>
              </a:ext>
            </a:extLst>
          </p:cNvPr>
          <p:cNvPicPr>
            <a:picLocks noChangeAspect="1"/>
          </p:cNvPicPr>
          <p:nvPr/>
        </p:nvPicPr>
        <p:blipFill rotWithShape="1">
          <a:blip r:embed="rId6">
            <a:extLst>
              <a:ext uri="{28A0092B-C50C-407E-A947-70E740481C1C}">
                <a14:useLocalDpi xmlns:a14="http://schemas.microsoft.com/office/drawing/2010/main" val="0"/>
              </a:ext>
            </a:extLst>
          </a:blip>
          <a:srcRect l="1716" t="57400" r="3667" b="1516"/>
          <a:stretch/>
        </p:blipFill>
        <p:spPr>
          <a:xfrm>
            <a:off x="3062673" y="4878142"/>
            <a:ext cx="2762043" cy="1474701"/>
          </a:xfrm>
          <a:prstGeom prst="rect">
            <a:avLst/>
          </a:prstGeom>
          <a:ln w="12700">
            <a:solidFill>
              <a:schemeClr val="tx1"/>
            </a:solidFill>
          </a:ln>
          <a:effectLst>
            <a:outerShdw blurRad="50800" dist="38100" dir="2700000" algn="tl" rotWithShape="0">
              <a:prstClr val="black">
                <a:alpha val="40000"/>
              </a:prstClr>
            </a:outerShdw>
          </a:effectLst>
        </p:spPr>
      </p:pic>
      <p:sp>
        <p:nvSpPr>
          <p:cNvPr id="3" name="TextBox 2"/>
          <p:cNvSpPr txBox="1"/>
          <p:nvPr/>
        </p:nvSpPr>
        <p:spPr>
          <a:xfrm>
            <a:off x="0" y="203747"/>
            <a:ext cx="9144000" cy="523220"/>
          </a:xfrm>
          <a:prstGeom prst="rect">
            <a:avLst/>
          </a:prstGeom>
          <a:noFill/>
        </p:spPr>
        <p:txBody>
          <a:bodyPr wrap="square" rtlCol="0">
            <a:spAutoFit/>
          </a:bodyPr>
          <a:lstStyle/>
          <a:p>
            <a:pPr algn="ctr"/>
            <a:r>
              <a:rPr lang="en-US" sz="2800" dirty="0">
                <a:solidFill>
                  <a:schemeClr val="bg1"/>
                </a:solidFill>
              </a:rPr>
              <a:t>FAFSA Summary</a:t>
            </a:r>
          </a:p>
        </p:txBody>
      </p:sp>
    </p:spTree>
    <p:extLst>
      <p:ext uri="{BB962C8B-B14F-4D97-AF65-F5344CB8AC3E}">
        <p14:creationId xmlns:p14="http://schemas.microsoft.com/office/powerpoint/2010/main" val="29963417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62442" y="1113295"/>
            <a:ext cx="5795964" cy="4969034"/>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Signature Status – Dependent </a:t>
            </a:r>
          </a:p>
        </p:txBody>
      </p:sp>
      <p:sp>
        <p:nvSpPr>
          <p:cNvPr id="5" name="Rectangle 4"/>
          <p:cNvSpPr/>
          <p:nvPr/>
        </p:nvSpPr>
        <p:spPr>
          <a:xfrm>
            <a:off x="1731179" y="1636997"/>
            <a:ext cx="5658490" cy="1308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204221"/>
            <a:ext cx="9143999" cy="523220"/>
          </a:xfrm>
          <a:prstGeom prst="rect">
            <a:avLst/>
          </a:prstGeom>
        </p:spPr>
        <p:txBody>
          <a:bodyPr wrap="square">
            <a:spAutoFit/>
          </a:bodyPr>
          <a:lstStyle/>
          <a:p>
            <a:pPr algn="ctr"/>
            <a:r>
              <a:rPr lang="en-US" sz="2800" dirty="0">
                <a:solidFill>
                  <a:schemeClr val="bg1"/>
                </a:solidFill>
              </a:rPr>
              <a:t> </a:t>
            </a:r>
          </a:p>
        </p:txBody>
      </p:sp>
    </p:spTree>
    <p:extLst>
      <p:ext uri="{BB962C8B-B14F-4D97-AF65-F5344CB8AC3E}">
        <p14:creationId xmlns:p14="http://schemas.microsoft.com/office/powerpoint/2010/main" val="83724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ignature Status:&#10;&#10;“Signature Status” view.&#10;&#10;User (student) signature accepted, and now the parent will need to sign.&#10;">
            <a:extLst>
              <a:ext uri="{FF2B5EF4-FFF2-40B4-BE49-F238E27FC236}">
                <a16:creationId xmlns:a16="http://schemas.microsoft.com/office/drawing/2014/main" id="{97B82F79-EDCE-464E-8580-055E29D1D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777" y="1176542"/>
            <a:ext cx="5805295" cy="4609333"/>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Signature Status – Dependent </a:t>
            </a:r>
          </a:p>
        </p:txBody>
      </p:sp>
      <p:sp>
        <p:nvSpPr>
          <p:cNvPr id="5" name="Rectangle 4"/>
          <p:cNvSpPr/>
          <p:nvPr/>
        </p:nvSpPr>
        <p:spPr>
          <a:xfrm>
            <a:off x="1731179" y="1636997"/>
            <a:ext cx="5658490" cy="1308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92124" y="3234214"/>
            <a:ext cx="1685677" cy="7255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70534" y="4369443"/>
            <a:ext cx="1675824" cy="4939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204221"/>
            <a:ext cx="9143999" cy="523220"/>
          </a:xfrm>
          <a:prstGeom prst="rect">
            <a:avLst/>
          </a:prstGeom>
        </p:spPr>
        <p:txBody>
          <a:bodyPr wrap="square">
            <a:spAutoFit/>
          </a:bodyPr>
          <a:lstStyle/>
          <a:p>
            <a:pPr algn="ctr"/>
            <a:r>
              <a:rPr lang="en-US" sz="2800" dirty="0">
                <a:solidFill>
                  <a:schemeClr val="bg1"/>
                </a:solidFill>
              </a:rPr>
              <a:t>Signature Status</a:t>
            </a:r>
          </a:p>
        </p:txBody>
      </p:sp>
    </p:spTree>
    <p:extLst>
      <p:ext uri="{BB962C8B-B14F-4D97-AF65-F5344CB8AC3E}">
        <p14:creationId xmlns:p14="http://schemas.microsoft.com/office/powerpoint/2010/main" val="488202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eparer Info:&#10;&#10;Screenshot of the “Preparer Info” view. &#10;&#10;Note: The Preparer view will only show if someone has logged in under the Preparer role.&#10;">
            <a:extLst>
              <a:ext uri="{FF2B5EF4-FFF2-40B4-BE49-F238E27FC236}">
                <a16:creationId xmlns:a16="http://schemas.microsoft.com/office/drawing/2014/main" id="{9587568B-0210-4B4A-8964-5333A2916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79" y="1650712"/>
            <a:ext cx="8784786" cy="374904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Preparer Info - Dependent</a:t>
            </a:r>
          </a:p>
        </p:txBody>
      </p:sp>
      <p:sp>
        <p:nvSpPr>
          <p:cNvPr id="5" name="Rectangle 4"/>
          <p:cNvSpPr/>
          <p:nvPr/>
        </p:nvSpPr>
        <p:spPr>
          <a:xfrm>
            <a:off x="1522352" y="3705456"/>
            <a:ext cx="2926764" cy="917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66254"/>
            <a:ext cx="9144000" cy="523220"/>
          </a:xfrm>
          <a:prstGeom prst="rect">
            <a:avLst/>
          </a:prstGeom>
          <a:noFill/>
        </p:spPr>
        <p:txBody>
          <a:bodyPr wrap="square" rtlCol="0">
            <a:spAutoFit/>
          </a:bodyPr>
          <a:lstStyle/>
          <a:p>
            <a:pPr algn="ctr"/>
            <a:r>
              <a:rPr lang="en-US" sz="2800" dirty="0">
                <a:solidFill>
                  <a:schemeClr val="bg1"/>
                </a:solidFill>
              </a:rPr>
              <a:t>Sign &amp; Submit</a:t>
            </a:r>
          </a:p>
        </p:txBody>
      </p:sp>
    </p:spTree>
    <p:extLst>
      <p:ext uri="{BB962C8B-B14F-4D97-AF65-F5344CB8AC3E}">
        <p14:creationId xmlns:p14="http://schemas.microsoft.com/office/powerpoint/2010/main" val="10145762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rent Signature Selection:&#10;&#10;“Parent Signature Selection” view.&#10;&#10;The choice between parents is only present if information was provided for two parents.  Otherwise, this view does not display.&#10;">
            <a:extLst>
              <a:ext uri="{FF2B5EF4-FFF2-40B4-BE49-F238E27FC236}">
                <a16:creationId xmlns:a16="http://schemas.microsoft.com/office/drawing/2014/main" id="{94136898-4653-4B4B-8DDD-82056F03EA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132" y="1429993"/>
            <a:ext cx="6358143" cy="4206240"/>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17541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ignature Options:&#10;&#10;“Signature Options” view.&#10;">
            <a:extLst>
              <a:ext uri="{FF2B5EF4-FFF2-40B4-BE49-F238E27FC236}">
                <a16:creationId xmlns:a16="http://schemas.microsoft.com/office/drawing/2014/main" id="{087526C1-B555-4190-861B-5A3C16594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861" y="1139259"/>
            <a:ext cx="5652939" cy="4206240"/>
          </a:xfrm>
          <a:prstGeom prst="rect">
            <a:avLst/>
          </a:prstGeom>
          <a:ln w="12700">
            <a:solidFill>
              <a:schemeClr val="tx1"/>
            </a:solidFill>
          </a:ln>
          <a:effectLst>
            <a:outerShdw blurRad="50800" dist="38100" dir="2700000" algn="tl" rotWithShape="0">
              <a:prstClr val="black">
                <a:alpha val="40000"/>
              </a:prstClr>
            </a:outerShdw>
          </a:effectLst>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Signature Options, Student - Dependent</a:t>
            </a:r>
          </a:p>
        </p:txBody>
      </p:sp>
      <p:sp>
        <p:nvSpPr>
          <p:cNvPr id="5" name="Rectangle 4"/>
          <p:cNvSpPr/>
          <p:nvPr/>
        </p:nvSpPr>
        <p:spPr>
          <a:xfrm>
            <a:off x="2421611" y="2679589"/>
            <a:ext cx="3001180" cy="1971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81551" y="4890988"/>
            <a:ext cx="1536369" cy="3727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7508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Parent Signature Options&#10;&#10;In this view, the user selects their desired signature option. In this scenario, the parent selects “Submit without signatures” then clicks “Continue.” &#10;">
            <a:extLst>
              <a:ext uri="{FF2B5EF4-FFF2-40B4-BE49-F238E27FC236}">
                <a16:creationId xmlns:a16="http://schemas.microsoft.com/office/drawing/2014/main" id="{4A3E279A-E907-5FA0-F45B-9791E84DED31}"/>
              </a:ext>
            </a:extLst>
          </p:cNvPr>
          <p:cNvGrpSpPr/>
          <p:nvPr/>
        </p:nvGrpSpPr>
        <p:grpSpPr>
          <a:xfrm>
            <a:off x="184354" y="1150374"/>
            <a:ext cx="8797414" cy="4595318"/>
            <a:chOff x="912571" y="1387853"/>
            <a:chExt cx="10756080" cy="5043639"/>
          </a:xfrm>
        </p:grpSpPr>
        <p:pic>
          <p:nvPicPr>
            <p:cNvPr id="5" name="Picture 6" descr="Parent Signature Options&#10;&#10;In this view, the user selects their desired signature option. In this scenario, the parent selects “Submit without signatures” then clicks “Continue.” &#10;">
              <a:extLst>
                <a:ext uri="{FF2B5EF4-FFF2-40B4-BE49-F238E27FC236}">
                  <a16:creationId xmlns:a16="http://schemas.microsoft.com/office/drawing/2014/main" id="{7A44E0B1-59F3-5FC2-3C06-951A8579E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751" y="3802592"/>
              <a:ext cx="52959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arent Signature Options&#10;&#10;In this view, the user selects their desired signature option. In this scenario, the parent selects “Submit without signatures” then clicks “Continue.” &#10;">
              <a:extLst>
                <a:ext uri="{FF2B5EF4-FFF2-40B4-BE49-F238E27FC236}">
                  <a16:creationId xmlns:a16="http://schemas.microsoft.com/office/drawing/2014/main" id="{83F784C3-A7D6-E461-B3A4-647B4D3DE70B}"/>
                </a:ext>
              </a:extLst>
            </p:cNvPr>
            <p:cNvPicPr>
              <a:picLocks noChangeAspect="1"/>
            </p:cNvPicPr>
            <p:nvPr/>
          </p:nvPicPr>
          <p:blipFill>
            <a:blip r:embed="rId3"/>
            <a:stretch>
              <a:fillRect/>
            </a:stretch>
          </p:blipFill>
          <p:spPr>
            <a:xfrm>
              <a:off x="912571" y="1387853"/>
              <a:ext cx="5381895" cy="5043639"/>
            </a:xfrm>
            <a:prstGeom prst="rect">
              <a:avLst/>
            </a:prstGeom>
            <a:ln>
              <a:solidFill>
                <a:schemeClr val="tx1"/>
              </a:solidFill>
            </a:ln>
          </p:spPr>
        </p:pic>
      </p:grpSp>
    </p:spTree>
    <p:extLst>
      <p:ext uri="{BB962C8B-B14F-4D97-AF65-F5344CB8AC3E}">
        <p14:creationId xmlns:p14="http://schemas.microsoft.com/office/powerpoint/2010/main" val="14945194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gn and Submit view&#10;&#10;After the parent has selected a signature option, they are returned to the Sign and Submit page. The “Submit My FAFSA Form Now” button is now enabled. The user clicks this button to submit their FAFSA form. ">
            <a:extLst>
              <a:ext uri="{FF2B5EF4-FFF2-40B4-BE49-F238E27FC236}">
                <a16:creationId xmlns:a16="http://schemas.microsoft.com/office/drawing/2014/main" id="{16386048-8299-F5A7-CED3-5C0EE3A794BA}"/>
              </a:ext>
            </a:extLst>
          </p:cNvPr>
          <p:cNvPicPr>
            <a:picLocks noChangeAspect="1"/>
          </p:cNvPicPr>
          <p:nvPr/>
        </p:nvPicPr>
        <p:blipFill>
          <a:blip r:embed="rId2"/>
          <a:stretch>
            <a:fillRect/>
          </a:stretch>
        </p:blipFill>
        <p:spPr>
          <a:xfrm>
            <a:off x="2561231" y="1002889"/>
            <a:ext cx="4343684" cy="5211097"/>
          </a:xfrm>
          <a:prstGeom prst="rect">
            <a:avLst/>
          </a:prstGeom>
          <a:ln>
            <a:solidFill>
              <a:schemeClr val="tx1"/>
            </a:solidFill>
          </a:ln>
        </p:spPr>
      </p:pic>
      <p:sp>
        <p:nvSpPr>
          <p:cNvPr id="2" name="Rectangle 1"/>
          <p:cNvSpPr/>
          <p:nvPr/>
        </p:nvSpPr>
        <p:spPr>
          <a:xfrm>
            <a:off x="5062451" y="5818909"/>
            <a:ext cx="1842464" cy="473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261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bwMode="auto">
          <a:xfrm>
            <a:off x="322811" y="149733"/>
            <a:ext cx="855345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latin typeface="Arial" panose="020B0604020202020204" pitchFamily="34" charset="0"/>
                <a:cs typeface="Arial" panose="020B0604020202020204" pitchFamily="34" charset="0"/>
              </a:rPr>
              <a:t>Provide Personal Identification Information</a:t>
            </a:r>
          </a:p>
        </p:txBody>
      </p:sp>
      <p:sp>
        <p:nvSpPr>
          <p:cNvPr id="2048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96046AA3-CDE7-4374-A66A-E2C45B28A998}" type="slidenum">
              <a:rPr lang="en-US" altLang="en-US" sz="1400"/>
              <a:pPr eaLnBrk="1" hangingPunct="1"/>
              <a:t>7</a:t>
            </a:fld>
            <a:endParaRPr lang="en-US" altLang="en-US" sz="1400"/>
          </a:p>
        </p:txBody>
      </p:sp>
      <p:pic>
        <p:nvPicPr>
          <p:cNvPr id="2" name="Picture 1"/>
          <p:cNvPicPr>
            <a:picLocks noChangeAspect="1"/>
          </p:cNvPicPr>
          <p:nvPr/>
        </p:nvPicPr>
        <p:blipFill>
          <a:blip r:embed="rId3"/>
          <a:stretch>
            <a:fillRect/>
          </a:stretch>
        </p:blipFill>
        <p:spPr>
          <a:xfrm>
            <a:off x="4470940" y="1587971"/>
            <a:ext cx="4222935" cy="4962832"/>
          </a:xfrm>
          <a:prstGeom prst="rect">
            <a:avLst/>
          </a:prstGeom>
          <a:ln>
            <a:solidFill>
              <a:schemeClr val="tx1"/>
            </a:solidFill>
          </a:ln>
        </p:spPr>
      </p:pic>
      <p:sp>
        <p:nvSpPr>
          <p:cNvPr id="12" name="Text Placeholder 3">
            <a:extLst>
              <a:ext uri="{FF2B5EF4-FFF2-40B4-BE49-F238E27FC236}">
                <a16:creationId xmlns:a16="http://schemas.microsoft.com/office/drawing/2014/main" id="{8C054D3C-AA30-EB48-8868-C3357CA52C6B}"/>
              </a:ext>
            </a:extLst>
          </p:cNvPr>
          <p:cNvSpPr txBox="1">
            <a:spLocks/>
          </p:cNvSpPr>
          <p:nvPr/>
        </p:nvSpPr>
        <p:spPr>
          <a:xfrm>
            <a:off x="571500" y="1940019"/>
            <a:ext cx="3535926" cy="4735418"/>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r>
              <a:rPr lang="en-US" sz="2000" dirty="0">
                <a:latin typeface="Arial" panose="020B0604020202020204" pitchFamily="34" charset="0"/>
                <a:cs typeface="Arial" panose="020B0604020202020204" pitchFamily="34" charset="0"/>
              </a:rPr>
              <a:t>Make sure your Social Security number (SSN), date of birth, and name match what’s on your Social Security card.</a:t>
            </a:r>
          </a:p>
          <a:p>
            <a:pPr marL="171450" indent="-171450"/>
            <a:r>
              <a:rPr lang="en-US" sz="2000" dirty="0">
                <a:latin typeface="Arial" panose="020B0604020202020204" pitchFamily="34" charset="0"/>
                <a:cs typeface="Arial" panose="020B0604020202020204" pitchFamily="34" charset="0"/>
              </a:rPr>
              <a:t>You must have an SSN to create an account username and password.</a:t>
            </a:r>
          </a:p>
          <a:p>
            <a:endParaRPr lang="en-US" sz="2000" dirty="0">
              <a:latin typeface="Arial" panose="020B0604020202020204" pitchFamily="34" charset="0"/>
              <a:cs typeface="Arial" panose="020B0604020202020204" pitchFamily="34" charset="0"/>
            </a:endParaRPr>
          </a:p>
          <a:p>
            <a:pPr marL="173038" lvl="0" indent="-173038" eaLnBrk="1" hangingPunct="1">
              <a:spcBef>
                <a:spcPct val="0"/>
              </a:spcBef>
              <a:tabLst>
                <a:tab pos="173038" algn="l"/>
              </a:tabLst>
              <a:defRPr/>
            </a:pPr>
            <a:r>
              <a:rPr lang="en-US" sz="2000" b="1" dirty="0">
                <a:solidFill>
                  <a:prstClr val="black"/>
                </a:solidFill>
                <a:latin typeface="Arial" panose="020B0604020202020204" pitchFamily="34" charset="0"/>
                <a:cs typeface="Arial" panose="020B0604020202020204" pitchFamily="34" charset="0"/>
              </a:rPr>
              <a:t>NJDREAMERS DO NOT REGISTER FOR an FSAID (Register at </a:t>
            </a:r>
            <a:r>
              <a:rPr lang="en-US" sz="2000" b="1" dirty="0">
                <a:solidFill>
                  <a:prstClr val="black"/>
                </a:solidFill>
                <a:latin typeface="Arial" panose="020B0604020202020204" pitchFamily="34" charset="0"/>
                <a:cs typeface="Arial" panose="020B0604020202020204" pitchFamily="34" charset="0"/>
                <a:hlinkClick r:id="rId4"/>
              </a:rPr>
              <a:t>www.HESAA.org</a:t>
            </a:r>
            <a:r>
              <a:rPr lang="en-US" sz="2000" b="1" dirty="0">
                <a:solidFill>
                  <a:prstClr val="black"/>
                </a:solidFill>
                <a:latin typeface="Arial" panose="020B0604020202020204" pitchFamily="34" charset="0"/>
                <a:cs typeface="Arial" panose="020B0604020202020204" pitchFamily="34" charset="0"/>
              </a:rPr>
              <a:t>) </a:t>
            </a:r>
          </a:p>
          <a:p>
            <a:pPr marL="171450" indent="-171450"/>
            <a:endParaRPr lang="en-US" altLang="en-US" dirty="0">
              <a:latin typeface="Arial" panose="020B0604020202020204" pitchFamily="34" charset="0"/>
              <a:cs typeface="Arial" panose="020B0604020202020204" pitchFamily="34" charset="0"/>
            </a:endParaRPr>
          </a:p>
          <a:p>
            <a:pPr marL="171450" indent="-171450"/>
            <a:endParaRPr lang="en-US" dirty="0"/>
          </a:p>
          <a:p>
            <a:pPr marL="171450" indent="-171450"/>
            <a:endParaRPr lang="en-US" dirty="0"/>
          </a:p>
        </p:txBody>
      </p:sp>
    </p:spTree>
    <p:extLst>
      <p:ext uri="{BB962C8B-B14F-4D97-AF65-F5344CB8AC3E}">
        <p14:creationId xmlns:p14="http://schemas.microsoft.com/office/powerpoint/2010/main" val="2590908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4209" y="1446459"/>
            <a:ext cx="8695581" cy="4505455"/>
          </a:xfrm>
          <a:prstGeom prst="rect">
            <a:avLst/>
          </a:prstGeom>
          <a:ln>
            <a:solidFill>
              <a:schemeClr val="tx1"/>
            </a:solidFill>
          </a:ln>
        </p:spPr>
      </p:pic>
      <p:sp>
        <p:nvSpPr>
          <p:cNvPr id="2" name="Title 1" hidden="1"/>
          <p:cNvSpPr>
            <a:spLocks noGrp="1"/>
          </p:cNvSpPr>
          <p:nvPr>
            <p:ph type="title"/>
          </p:nvPr>
        </p:nvSpPr>
        <p:spPr>
          <a:prstGeom prst="rect">
            <a:avLst/>
          </a:prstGeom>
        </p:spPr>
        <p:txBody>
          <a:bodyPr vert="horz" wrap="square" lIns="68580" tIns="34290" rIns="68580" bIns="34290" numCol="1" anchor="ctr" anchorCtr="0" compatLnSpc="1">
            <a:prstTxWarp prst="textNoShape">
              <a:avLst/>
            </a:prstTxWarp>
            <a:normAutofit fontScale="90000"/>
          </a:bodyPr>
          <a:lstStyle/>
          <a:p>
            <a:r>
              <a:rPr lang="en-US" dirty="0"/>
              <a:t>Signature Status, Student Signature Accepted - Dependent</a:t>
            </a:r>
          </a:p>
        </p:txBody>
      </p:sp>
      <p:sp>
        <p:nvSpPr>
          <p:cNvPr id="3" name="Rectangle 2"/>
          <p:cNvSpPr/>
          <p:nvPr/>
        </p:nvSpPr>
        <p:spPr>
          <a:xfrm>
            <a:off x="4430683" y="1895302"/>
            <a:ext cx="2111433" cy="6567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32756"/>
            <a:ext cx="9144000" cy="523220"/>
          </a:xfrm>
          <a:prstGeom prst="rect">
            <a:avLst/>
          </a:prstGeom>
          <a:noFill/>
        </p:spPr>
        <p:txBody>
          <a:bodyPr wrap="square" rtlCol="0">
            <a:spAutoFit/>
          </a:bodyPr>
          <a:lstStyle/>
          <a:p>
            <a:pPr algn="ctr"/>
            <a:r>
              <a:rPr lang="en-US" sz="2800" dirty="0">
                <a:solidFill>
                  <a:schemeClr val="bg1"/>
                </a:solidFill>
              </a:rPr>
              <a:t>FAFSA Results</a:t>
            </a:r>
          </a:p>
        </p:txBody>
      </p:sp>
    </p:spTree>
    <p:extLst>
      <p:ext uri="{BB962C8B-B14F-4D97-AF65-F5344CB8AC3E}">
        <p14:creationId xmlns:p14="http://schemas.microsoft.com/office/powerpoint/2010/main" val="3465890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74"/>
            <a:ext cx="8229600" cy="1143000"/>
          </a:xfrm>
        </p:spPr>
        <p:txBody>
          <a:bodyPr/>
          <a:lstStyle/>
          <a:p>
            <a:r>
              <a:rPr lang="en-US" b="1" dirty="0">
                <a:latin typeface="Castellar" panose="020A0402060406010301" pitchFamily="18" charset="0"/>
              </a:rPr>
              <a:t>NJ DREAMERS</a:t>
            </a:r>
            <a:br>
              <a:rPr lang="en-US" b="1" dirty="0">
                <a:latin typeface="Castellar" panose="020A0402060406010301" pitchFamily="18" charset="0"/>
              </a:rPr>
            </a:br>
            <a:r>
              <a:rPr lang="en-US" b="1" dirty="0">
                <a:latin typeface="Castellar" panose="020A0402060406010301" pitchFamily="18" charset="0"/>
              </a:rPr>
              <a:t>Application Process</a:t>
            </a:r>
          </a:p>
        </p:txBody>
      </p:sp>
      <p:sp>
        <p:nvSpPr>
          <p:cNvPr id="3" name="Slide Number Placeholder 2"/>
          <p:cNvSpPr>
            <a:spLocks noGrp="1"/>
          </p:cNvSpPr>
          <p:nvPr>
            <p:ph type="sldNum" sz="quarter" idx="12"/>
          </p:nvPr>
        </p:nvSpPr>
        <p:spPr/>
        <p:txBody>
          <a:bodyPr/>
          <a:lstStyle/>
          <a:p>
            <a:pPr>
              <a:defRPr/>
            </a:pPr>
            <a:fld id="{791BBEEC-87D5-4839-B792-B91CFD0AD93B}" type="slidenum">
              <a:rPr lang="en-US" smtClean="0"/>
              <a:pPr>
                <a:defRPr/>
              </a:pPr>
              <a:t>71</a:t>
            </a:fld>
            <a:endParaRPr lang="en-US" dirty="0"/>
          </a:p>
        </p:txBody>
      </p:sp>
      <p:sp>
        <p:nvSpPr>
          <p:cNvPr id="5" name="TextBox 4"/>
          <p:cNvSpPr txBox="1"/>
          <p:nvPr/>
        </p:nvSpPr>
        <p:spPr>
          <a:xfrm>
            <a:off x="3874349" y="6488668"/>
            <a:ext cx="1658447" cy="369332"/>
          </a:xfrm>
          <a:prstGeom prst="rect">
            <a:avLst/>
          </a:prstGeom>
          <a:noFill/>
        </p:spPr>
        <p:txBody>
          <a:bodyPr wrap="square" rtlCol="0">
            <a:spAutoFit/>
          </a:bodyPr>
          <a:lstStyle/>
          <a:p>
            <a:r>
              <a:rPr lang="en-US" b="1" dirty="0"/>
              <a:t>HESAA.org</a:t>
            </a:r>
          </a:p>
        </p:txBody>
      </p:sp>
      <p:pic>
        <p:nvPicPr>
          <p:cNvPr id="4" name="Picture 3"/>
          <p:cNvPicPr>
            <a:picLocks noChangeAspect="1"/>
          </p:cNvPicPr>
          <p:nvPr/>
        </p:nvPicPr>
        <p:blipFill>
          <a:blip r:embed="rId3"/>
          <a:stretch>
            <a:fillRect/>
          </a:stretch>
        </p:blipFill>
        <p:spPr>
          <a:xfrm>
            <a:off x="2619053" y="1620715"/>
            <a:ext cx="4169038" cy="4735635"/>
          </a:xfrm>
          <a:prstGeom prst="rect">
            <a:avLst/>
          </a:prstGeom>
          <a:ln>
            <a:solidFill>
              <a:schemeClr val="tx1"/>
            </a:solidFill>
          </a:ln>
        </p:spPr>
      </p:pic>
      <p:sp>
        <p:nvSpPr>
          <p:cNvPr id="10" name="Down Arrow 9"/>
          <p:cNvSpPr/>
          <p:nvPr/>
        </p:nvSpPr>
        <p:spPr>
          <a:xfrm rot="16200000" flipV="1">
            <a:off x="6328062" y="5305929"/>
            <a:ext cx="332234" cy="896316"/>
          </a:xfrm>
          <a:prstGeom prst="downArrow">
            <a:avLst>
              <a:gd name="adj1" fmla="val 50001"/>
              <a:gd name="adj2" fmla="val 50000"/>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sz="1400" b="1" dirty="0">
              <a:solidFill>
                <a:prstClr val="white"/>
              </a:solidFill>
            </a:endParaRPr>
          </a:p>
        </p:txBody>
      </p:sp>
    </p:spTree>
    <p:extLst>
      <p:ext uri="{BB962C8B-B14F-4D97-AF65-F5344CB8AC3E}">
        <p14:creationId xmlns:p14="http://schemas.microsoft.com/office/powerpoint/2010/main" val="2456471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74"/>
            <a:ext cx="8229600" cy="1143000"/>
          </a:xfrm>
        </p:spPr>
        <p:txBody>
          <a:bodyPr/>
          <a:lstStyle/>
          <a:p>
            <a:r>
              <a:rPr lang="en-US" b="1" dirty="0">
                <a:latin typeface="Arial" panose="020B0604020202020204" pitchFamily="34" charset="0"/>
                <a:cs typeface="Arial" panose="020B0604020202020204" pitchFamily="34" charset="0"/>
              </a:rPr>
              <a:t>NJ DREAMERS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a:defRPr/>
            </a:pPr>
            <a:fld id="{791BBEEC-87D5-4839-B792-B91CFD0AD93B}" type="slidenum">
              <a:rPr lang="en-US" smtClean="0"/>
              <a:pPr>
                <a:defRPr/>
              </a:pPr>
              <a:t>72</a:t>
            </a:fld>
            <a:endParaRPr lang="en-US" dirty="0"/>
          </a:p>
        </p:txBody>
      </p:sp>
      <p:pic>
        <p:nvPicPr>
          <p:cNvPr id="6" name="Picture 5"/>
          <p:cNvPicPr>
            <a:picLocks noChangeAspect="1"/>
          </p:cNvPicPr>
          <p:nvPr/>
        </p:nvPicPr>
        <p:blipFill>
          <a:blip r:embed="rId2"/>
          <a:stretch>
            <a:fillRect/>
          </a:stretch>
        </p:blipFill>
        <p:spPr>
          <a:xfrm>
            <a:off x="457200" y="5352364"/>
            <a:ext cx="8229600" cy="1186547"/>
          </a:xfrm>
          <a:prstGeom prst="rect">
            <a:avLst/>
          </a:prstGeom>
          <a:ln>
            <a:solidFill>
              <a:schemeClr val="tx1"/>
            </a:solidFill>
          </a:ln>
        </p:spPr>
      </p:pic>
      <p:pic>
        <p:nvPicPr>
          <p:cNvPr id="4" name="Picture 3"/>
          <p:cNvPicPr>
            <a:picLocks noChangeAspect="1"/>
          </p:cNvPicPr>
          <p:nvPr/>
        </p:nvPicPr>
        <p:blipFill rotWithShape="1">
          <a:blip r:embed="rId3"/>
          <a:srcRect l="1827"/>
          <a:stretch/>
        </p:blipFill>
        <p:spPr>
          <a:xfrm>
            <a:off x="324197" y="823880"/>
            <a:ext cx="8495606" cy="4326844"/>
          </a:xfrm>
          <a:prstGeom prst="rect">
            <a:avLst/>
          </a:prstGeom>
          <a:ln>
            <a:solidFill>
              <a:schemeClr val="tx1"/>
            </a:solidFill>
          </a:ln>
        </p:spPr>
      </p:pic>
      <p:sp>
        <p:nvSpPr>
          <p:cNvPr id="5" name="Right Arrow 4"/>
          <p:cNvSpPr/>
          <p:nvPr/>
        </p:nvSpPr>
        <p:spPr>
          <a:xfrm rot="10800000">
            <a:off x="2701637" y="4547730"/>
            <a:ext cx="978408" cy="3140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76294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0" y="376178"/>
            <a:ext cx="8229600" cy="1143000"/>
          </a:xfrm>
        </p:spPr>
        <p:txBody>
          <a:bodyPr/>
          <a:lstStyle/>
          <a:p>
            <a:r>
              <a:rPr lang="en-US" b="1" dirty="0">
                <a:latin typeface="Arial" panose="020B0604020202020204" pitchFamily="34" charset="0"/>
                <a:cs typeface="Arial" panose="020B0604020202020204" pitchFamily="34" charset="0"/>
              </a:rPr>
              <a:t>NJ Dreamers Application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Location</a:t>
            </a:r>
          </a:p>
        </p:txBody>
      </p:sp>
      <p:sp>
        <p:nvSpPr>
          <p:cNvPr id="3" name="Slide Number Placeholder 2"/>
          <p:cNvSpPr>
            <a:spLocks noGrp="1"/>
          </p:cNvSpPr>
          <p:nvPr>
            <p:ph type="sldNum" sz="quarter" idx="12"/>
          </p:nvPr>
        </p:nvSpPr>
        <p:spPr/>
        <p:txBody>
          <a:bodyPr/>
          <a:lstStyle/>
          <a:p>
            <a:pPr>
              <a:defRPr/>
            </a:pPr>
            <a:fld id="{791BBEEC-87D5-4839-B792-B91CFD0AD93B}" type="slidenum">
              <a:rPr lang="en-US" smtClean="0"/>
              <a:pPr>
                <a:defRPr/>
              </a:pPr>
              <a:t>73</a:t>
            </a:fld>
            <a:endParaRPr lang="en-US" dirty="0"/>
          </a:p>
        </p:txBody>
      </p:sp>
      <p:pic>
        <p:nvPicPr>
          <p:cNvPr id="5" name="Picture 4"/>
          <p:cNvPicPr>
            <a:picLocks noChangeAspect="1"/>
          </p:cNvPicPr>
          <p:nvPr/>
        </p:nvPicPr>
        <p:blipFill>
          <a:blip r:embed="rId3"/>
          <a:stretch>
            <a:fillRect/>
          </a:stretch>
        </p:blipFill>
        <p:spPr>
          <a:xfrm>
            <a:off x="1345436" y="1725557"/>
            <a:ext cx="6475427" cy="4721915"/>
          </a:xfrm>
          <a:prstGeom prst="rect">
            <a:avLst/>
          </a:prstGeom>
          <a:ln>
            <a:solidFill>
              <a:schemeClr val="tx1"/>
            </a:solidFill>
          </a:ln>
        </p:spPr>
      </p:pic>
      <p:sp>
        <p:nvSpPr>
          <p:cNvPr id="6" name="Right Arrow 5"/>
          <p:cNvSpPr/>
          <p:nvPr/>
        </p:nvSpPr>
        <p:spPr>
          <a:xfrm rot="10800000">
            <a:off x="5957381" y="4782768"/>
            <a:ext cx="742881" cy="353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62176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304" y="1275185"/>
            <a:ext cx="7309392" cy="5334144"/>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Student Portal Welcome Page</a:t>
            </a:r>
          </a:p>
        </p:txBody>
      </p:sp>
      <p:sp>
        <p:nvSpPr>
          <p:cNvPr id="3" name="Rectangle 2"/>
          <p:cNvSpPr/>
          <p:nvPr/>
        </p:nvSpPr>
        <p:spPr>
          <a:xfrm>
            <a:off x="2000865" y="5796963"/>
            <a:ext cx="5264459" cy="7451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2D050"/>
                </a:solidFill>
              </a:rPr>
              <a:t>Your 2023-2024 FAFSA has been received</a:t>
            </a:r>
          </a:p>
          <a:p>
            <a:pPr algn="ctr"/>
            <a:r>
              <a:rPr lang="en-US" b="1" dirty="0">
                <a:solidFill>
                  <a:srgbClr val="FF0000"/>
                </a:solidFill>
              </a:rPr>
              <a:t>Your 2022-2023 FAFSA has not been received</a:t>
            </a:r>
          </a:p>
        </p:txBody>
      </p:sp>
      <p:sp>
        <p:nvSpPr>
          <p:cNvPr id="9" name="Rectangle 8"/>
          <p:cNvSpPr/>
          <p:nvPr/>
        </p:nvSpPr>
        <p:spPr>
          <a:xfrm>
            <a:off x="1571104" y="2919949"/>
            <a:ext cx="5561215" cy="529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5247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841" y="365126"/>
            <a:ext cx="8889477" cy="1325563"/>
          </a:xfrm>
        </p:spPr>
        <p:txBody>
          <a:bodyPr/>
          <a:lstStyle/>
          <a:p>
            <a:pPr algn="ctr"/>
            <a:r>
              <a:rPr lang="en-US" b="1" dirty="0">
                <a:latin typeface="Arial" panose="020B0604020202020204" pitchFamily="34" charset="0"/>
                <a:cs typeface="Arial" panose="020B0604020202020204" pitchFamily="34" charset="0"/>
              </a:rPr>
              <a:t>Student Portal</a:t>
            </a:r>
          </a:p>
        </p:txBody>
      </p:sp>
      <p:sp>
        <p:nvSpPr>
          <p:cNvPr id="5" name="Content Placeholder 4"/>
          <p:cNvSpPr>
            <a:spLocks noGrp="1"/>
          </p:cNvSpPr>
          <p:nvPr>
            <p:ph idx="1"/>
          </p:nvPr>
        </p:nvSpPr>
        <p:spPr/>
        <p:txBody>
          <a:bodyPr>
            <a:normAutofit fontScale="925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Arial" panose="020B0604020202020204" pitchFamily="34" charset="0"/>
                <a:cs typeface="Arial" panose="020B0604020202020204" pitchFamily="34" charset="0"/>
              </a:rPr>
              <a:t>New Jersey Financial Aid Management System</a:t>
            </a:r>
          </a:p>
          <a:p>
            <a:pPr marL="0" indent="0">
              <a:buNone/>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2"/>
          <a:srcRect l="41203" t="13059" r="34605" b="64398"/>
          <a:stretch/>
        </p:blipFill>
        <p:spPr>
          <a:xfrm>
            <a:off x="2243176" y="1690689"/>
            <a:ext cx="4657647" cy="3472064"/>
          </a:xfrm>
          <a:prstGeom prst="rect">
            <a:avLst/>
          </a:prstGeom>
          <a:ln>
            <a:solidFill>
              <a:schemeClr val="tx1"/>
            </a:solidFill>
          </a:ln>
        </p:spPr>
      </p:pic>
    </p:spTree>
    <p:extLst>
      <p:ext uri="{BB962C8B-B14F-4D97-AF65-F5344CB8AC3E}">
        <p14:creationId xmlns:p14="http://schemas.microsoft.com/office/powerpoint/2010/main" val="30277538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96"/>
            <a:ext cx="8229600" cy="1143000"/>
          </a:xfrm>
        </p:spPr>
        <p:txBody>
          <a:bodyPr/>
          <a:lstStyle/>
          <a:p>
            <a:pPr algn="ctr"/>
            <a:r>
              <a:rPr lang="en-US" b="1" dirty="0">
                <a:latin typeface="Arial" panose="020B0604020202020204" pitchFamily="34" charset="0"/>
                <a:cs typeface="Arial" panose="020B0604020202020204" pitchFamily="34" charset="0"/>
              </a:rPr>
              <a:t>To Do List</a:t>
            </a:r>
          </a:p>
        </p:txBody>
      </p:sp>
      <p:sp>
        <p:nvSpPr>
          <p:cNvPr id="3" name="Content Placeholder 2"/>
          <p:cNvSpPr>
            <a:spLocks noGrp="1"/>
          </p:cNvSpPr>
          <p:nvPr>
            <p:ph idx="1"/>
          </p:nvPr>
        </p:nvSpPr>
        <p:spPr>
          <a:xfrm>
            <a:off x="843866" y="1059804"/>
            <a:ext cx="8229600" cy="4525963"/>
          </a:xfrm>
        </p:spPr>
        <p:txBody>
          <a:bodyPr/>
          <a:lstStyle/>
          <a:p>
            <a:pPr marL="0" indent="0">
              <a:buNone/>
            </a:pPr>
            <a:r>
              <a:rPr lang="en-US" sz="2800" dirty="0">
                <a:latin typeface="Arial" panose="020B0604020202020204" pitchFamily="34" charset="0"/>
                <a:cs typeface="Arial" panose="020B0604020202020204" pitchFamily="34" charset="0"/>
              </a:rPr>
              <a:t>All incomplete tasks will be listed</a:t>
            </a:r>
          </a:p>
          <a:p>
            <a:pPr marL="0" indent="0">
              <a:buNone/>
            </a:pPr>
            <a:r>
              <a:rPr lang="en-US" sz="2800" dirty="0">
                <a:latin typeface="Arial" panose="020B0604020202020204" pitchFamily="34" charset="0"/>
                <a:cs typeface="Arial" panose="020B0604020202020204" pitchFamily="34" charset="0"/>
              </a:rPr>
              <a:t>All outstanding documents will be listed</a:t>
            </a:r>
          </a:p>
        </p:txBody>
      </p:sp>
      <p:pic>
        <p:nvPicPr>
          <p:cNvPr id="6" name="Picture 5"/>
          <p:cNvPicPr>
            <a:picLocks noChangeAspect="1"/>
          </p:cNvPicPr>
          <p:nvPr/>
        </p:nvPicPr>
        <p:blipFill rotWithShape="1">
          <a:blip r:embed="rId3"/>
          <a:srcRect l="8913" t="61717" r="20758" b="33333"/>
          <a:stretch/>
        </p:blipFill>
        <p:spPr>
          <a:xfrm>
            <a:off x="843866" y="2271156"/>
            <a:ext cx="7906708" cy="424205"/>
          </a:xfrm>
          <a:prstGeom prst="rect">
            <a:avLst/>
          </a:prstGeom>
          <a:ln>
            <a:solidFill>
              <a:schemeClr val="tx1"/>
            </a:solidFill>
          </a:ln>
        </p:spPr>
      </p:pic>
      <p:pic>
        <p:nvPicPr>
          <p:cNvPr id="5" name="Picture 4"/>
          <p:cNvPicPr>
            <a:picLocks noChangeAspect="1"/>
          </p:cNvPicPr>
          <p:nvPr/>
        </p:nvPicPr>
        <p:blipFill rotWithShape="1">
          <a:blip r:embed="rId4"/>
          <a:srcRect l="4023" t="634" r="1609"/>
          <a:stretch/>
        </p:blipFill>
        <p:spPr>
          <a:xfrm>
            <a:off x="1061543" y="2801755"/>
            <a:ext cx="7471353" cy="3906164"/>
          </a:xfrm>
          <a:prstGeom prst="rect">
            <a:avLst/>
          </a:prstGeom>
          <a:ln>
            <a:solidFill>
              <a:schemeClr val="tx1"/>
            </a:solidFill>
          </a:ln>
        </p:spPr>
      </p:pic>
    </p:spTree>
    <p:extLst>
      <p:ext uri="{BB962C8B-B14F-4D97-AF65-F5344CB8AC3E}">
        <p14:creationId xmlns:p14="http://schemas.microsoft.com/office/powerpoint/2010/main" val="5042300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Apply Online for Scholarships</a:t>
            </a:r>
          </a:p>
        </p:txBody>
      </p:sp>
      <p:pic>
        <p:nvPicPr>
          <p:cNvPr id="10" name="Content Placeholder 9"/>
          <p:cNvPicPr>
            <a:picLocks noGrp="1" noChangeAspect="1"/>
          </p:cNvPicPr>
          <p:nvPr>
            <p:ph idx="1"/>
          </p:nvPr>
        </p:nvPicPr>
        <p:blipFill rotWithShape="1">
          <a:blip r:embed="rId3"/>
          <a:srcRect l="1517" t="147" r="349" b="1"/>
          <a:stretch/>
        </p:blipFill>
        <p:spPr>
          <a:xfrm>
            <a:off x="1211801" y="1802167"/>
            <a:ext cx="6720397" cy="4519306"/>
          </a:xfrm>
          <a:prstGeom prst="rect">
            <a:avLst/>
          </a:prstGeom>
          <a:ln>
            <a:solidFill>
              <a:schemeClr val="tx1"/>
            </a:solidFill>
          </a:ln>
        </p:spPr>
      </p:pic>
    </p:spTree>
    <p:extLst>
      <p:ext uri="{BB962C8B-B14F-4D97-AF65-F5344CB8AC3E}">
        <p14:creationId xmlns:p14="http://schemas.microsoft.com/office/powerpoint/2010/main" val="35202589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nagit_PPT8796"/>
          <p:cNvPicPr>
            <a:picLocks noChangeAspect="1"/>
          </p:cNvPicPr>
          <p:nvPr/>
        </p:nvPicPr>
        <p:blipFill rotWithShape="1">
          <a:blip r:embed="rId3">
            <a:extLst>
              <a:ext uri="{28A0092B-C50C-407E-A947-70E740481C1C}">
                <a14:useLocalDpi xmlns:a14="http://schemas.microsoft.com/office/drawing/2010/main" val="0"/>
              </a:ext>
            </a:extLst>
          </a:blip>
          <a:srcRect l="463" t="5448" r="1137" b="20739"/>
          <a:stretch/>
        </p:blipFill>
        <p:spPr>
          <a:xfrm>
            <a:off x="209175" y="1289062"/>
            <a:ext cx="8725642" cy="4541777"/>
          </a:xfrm>
          <a:prstGeom prst="rect">
            <a:avLst/>
          </a:prstGeom>
          <a:ln>
            <a:solidFill>
              <a:schemeClr val="tx1"/>
            </a:solidFill>
          </a:ln>
        </p:spPr>
      </p:pic>
      <p:sp>
        <p:nvSpPr>
          <p:cNvPr id="2" name="Title 1"/>
          <p:cNvSpPr>
            <a:spLocks noGrp="1"/>
          </p:cNvSpPr>
          <p:nvPr>
            <p:ph type="title"/>
          </p:nvPr>
        </p:nvSpPr>
        <p:spPr>
          <a:xfrm>
            <a:off x="314323" y="124865"/>
            <a:ext cx="8515349" cy="1325563"/>
          </a:xfrm>
        </p:spPr>
        <p:txBody>
          <a:bodyPr/>
          <a:lstStyle/>
          <a:p>
            <a:r>
              <a:rPr lang="en-US" sz="4000" b="1" dirty="0">
                <a:latin typeface="Arial" panose="020B0604020202020204" pitchFamily="34" charset="0"/>
                <a:cs typeface="Arial" panose="020B0604020202020204" pitchFamily="34" charset="0"/>
              </a:rPr>
              <a:t>Award and Eligibility Information</a:t>
            </a:r>
          </a:p>
        </p:txBody>
      </p:sp>
      <p:sp>
        <p:nvSpPr>
          <p:cNvPr id="3" name="Rectangle 2"/>
          <p:cNvSpPr/>
          <p:nvPr/>
        </p:nvSpPr>
        <p:spPr>
          <a:xfrm>
            <a:off x="209175" y="2914057"/>
            <a:ext cx="8358184" cy="3979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2546" y="6047880"/>
            <a:ext cx="8978899" cy="646331"/>
          </a:xfrm>
          <a:prstGeom prst="rect">
            <a:avLst/>
          </a:prstGeom>
          <a:noFill/>
        </p:spPr>
        <p:txBody>
          <a:bodyPr wrap="square" rtlCol="0">
            <a:spAutoFit/>
          </a:bodyPr>
          <a:lstStyle/>
          <a:p>
            <a:pPr algn="ctr"/>
            <a:r>
              <a:rPr lang="en-US" dirty="0"/>
              <a:t>Provides clear language on TAG as an estimated award &amp; emphasizes the deadlines.   New Icon – PV = Pending Verification</a:t>
            </a:r>
          </a:p>
        </p:txBody>
      </p:sp>
      <p:sp>
        <p:nvSpPr>
          <p:cNvPr id="6" name="Rectangle 5"/>
          <p:cNvSpPr/>
          <p:nvPr/>
        </p:nvSpPr>
        <p:spPr>
          <a:xfrm>
            <a:off x="209175" y="2286555"/>
            <a:ext cx="8358184" cy="473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842" y="4024937"/>
            <a:ext cx="8358184" cy="3428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38207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431"/>
            <a:ext cx="9059917" cy="1325563"/>
          </a:xfrm>
        </p:spPr>
        <p:txBody>
          <a:bodyPr/>
          <a:lstStyle/>
          <a:p>
            <a:r>
              <a:rPr lang="en-US" sz="4000" b="1" dirty="0">
                <a:latin typeface="Arial" panose="020B0604020202020204" pitchFamily="34" charset="0"/>
                <a:cs typeface="Arial" panose="020B0604020202020204" pitchFamily="34" charset="0"/>
              </a:rPr>
              <a:t>Award and Eligibility Information</a:t>
            </a:r>
          </a:p>
        </p:txBody>
      </p:sp>
      <p:pic>
        <p:nvPicPr>
          <p:cNvPr id="5" name="Content Placeholder 4"/>
          <p:cNvPicPr>
            <a:picLocks noGrp="1" noChangeAspect="1"/>
          </p:cNvPicPr>
          <p:nvPr>
            <p:ph idx="1"/>
          </p:nvPr>
        </p:nvPicPr>
        <p:blipFill rotWithShape="1">
          <a:blip r:embed="rId3"/>
          <a:srcRect l="11181" t="21587" r="29682" b="4605"/>
          <a:stretch/>
        </p:blipFill>
        <p:spPr>
          <a:xfrm>
            <a:off x="1235290" y="1417994"/>
            <a:ext cx="6589335" cy="5039958"/>
          </a:xfrm>
          <a:prstGeom prst="rect">
            <a:avLst/>
          </a:prstGeom>
          <a:ln>
            <a:solidFill>
              <a:schemeClr val="tx1"/>
            </a:solidFill>
          </a:ln>
        </p:spPr>
      </p:pic>
    </p:spTree>
    <p:extLst>
      <p:ext uri="{BB962C8B-B14F-4D97-AF65-F5344CB8AC3E}">
        <p14:creationId xmlns:p14="http://schemas.microsoft.com/office/powerpoint/2010/main" val="386952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210207" y="104351"/>
            <a:ext cx="8933793" cy="857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dirty="0">
                <a:solidFill>
                  <a:schemeClr val="tx1">
                    <a:lumMod val="95000"/>
                    <a:lumOff val="5000"/>
                  </a:schemeClr>
                </a:solidFill>
                <a:latin typeface="Arial" panose="020B0604020202020204" pitchFamily="34" charset="0"/>
                <a:cs typeface="Arial" panose="020B0604020202020204" pitchFamily="34" charset="0"/>
              </a:rPr>
              <a:t>Create Your Account Username and </a:t>
            </a:r>
            <a:br>
              <a:rPr lang="en-US" altLang="en-US" sz="4000" b="1" dirty="0">
                <a:solidFill>
                  <a:schemeClr val="tx1">
                    <a:lumMod val="95000"/>
                    <a:lumOff val="5000"/>
                  </a:schemeClr>
                </a:solidFill>
                <a:latin typeface="Arial" panose="020B0604020202020204" pitchFamily="34" charset="0"/>
                <a:cs typeface="Arial" panose="020B0604020202020204" pitchFamily="34" charset="0"/>
              </a:rPr>
            </a:br>
            <a:r>
              <a:rPr lang="en-US" altLang="en-US" sz="4000" b="1" dirty="0">
                <a:solidFill>
                  <a:schemeClr val="tx1">
                    <a:lumMod val="95000"/>
                    <a:lumOff val="5000"/>
                  </a:schemeClr>
                </a:solidFill>
                <a:latin typeface="Arial" panose="020B0604020202020204" pitchFamily="34" charset="0"/>
                <a:cs typeface="Arial" panose="020B0604020202020204" pitchFamily="34" charset="0"/>
              </a:rPr>
              <a:t>Password</a:t>
            </a:r>
          </a:p>
        </p:txBody>
      </p:sp>
      <p:sp>
        <p:nvSpPr>
          <p:cNvPr id="21508" name="Slide Number Placeholder 3"/>
          <p:cNvSpPr txBox="1">
            <a:spLocks/>
          </p:cNvSpPr>
          <p:nvPr/>
        </p:nvSpPr>
        <p:spPr bwMode="auto">
          <a:xfrm>
            <a:off x="381000" y="6492875"/>
            <a:ext cx="381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264764DA-70B3-4D2D-BAA9-C995695276BC}" type="slidenum">
              <a:rPr lang="en-US" altLang="en-US" sz="1400"/>
              <a:pPr eaLnBrk="1" hangingPunct="1"/>
              <a:t>8</a:t>
            </a:fld>
            <a:endParaRPr lang="en-US" altLang="en-US" sz="1400"/>
          </a:p>
        </p:txBody>
      </p:sp>
      <p:sp>
        <p:nvSpPr>
          <p:cNvPr id="8" name="Text Placeholder 3">
            <a:extLst>
              <a:ext uri="{FF2B5EF4-FFF2-40B4-BE49-F238E27FC236}">
                <a16:creationId xmlns:a16="http://schemas.microsoft.com/office/drawing/2014/main" id="{8381EEFC-E61B-5C43-BD12-B859DBE4DB47}"/>
              </a:ext>
            </a:extLst>
          </p:cNvPr>
          <p:cNvSpPr txBox="1">
            <a:spLocks/>
          </p:cNvSpPr>
          <p:nvPr/>
        </p:nvSpPr>
        <p:spPr>
          <a:xfrm>
            <a:off x="571500" y="1768585"/>
            <a:ext cx="3776293" cy="252140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Arial" panose="020B0604020202020204" pitchFamily="34" charset="0"/>
                <a:cs typeface="Arial" panose="020B0604020202020204" pitchFamily="34" charset="0"/>
              </a:rPr>
              <a:t>Username:</a:t>
            </a:r>
          </a:p>
          <a:p>
            <a:pPr marL="171450" indent="-171450"/>
            <a:r>
              <a:rPr lang="en-US" sz="1800" dirty="0">
                <a:latin typeface="Arial" panose="020B0604020202020204" pitchFamily="34" charset="0"/>
                <a:cs typeface="Arial" panose="020B0604020202020204" pitchFamily="34" charset="0"/>
              </a:rPr>
              <a:t>Don’t include personal info such as date of birth or name.</a:t>
            </a:r>
          </a:p>
          <a:p>
            <a:pPr marL="171450" indent="-171450"/>
            <a:r>
              <a:rPr lang="en-US" sz="1800" dirty="0">
                <a:latin typeface="Arial" panose="020B0604020202020204" pitchFamily="34" charset="0"/>
                <a:cs typeface="Arial" panose="020B0604020202020204" pitchFamily="34" charset="0"/>
              </a:rPr>
              <a:t>If you see a message “The username you entered is already in use,” then someone has already used that username.</a:t>
            </a:r>
          </a:p>
          <a:p>
            <a:pPr marL="0" indent="0">
              <a:buNone/>
            </a:pPr>
            <a:r>
              <a:rPr lang="en-US" sz="1800" dirty="0">
                <a:latin typeface="Arial" panose="020B0604020202020204" pitchFamily="34" charset="0"/>
                <a:cs typeface="Arial" panose="020B0604020202020204" pitchFamily="34" charset="0"/>
              </a:rPr>
              <a:t>Password:</a:t>
            </a:r>
          </a:p>
          <a:p>
            <a:pPr marL="285750" indent="-285750">
              <a:defRPr/>
            </a:pPr>
            <a:r>
              <a:rPr lang="en-US" sz="1800" dirty="0">
                <a:latin typeface="Arial" panose="020B0604020202020204" pitchFamily="34" charset="0"/>
                <a:cs typeface="Arial" panose="020B0604020202020204" pitchFamily="34" charset="0"/>
              </a:rPr>
              <a:t>Your password must be between 8 and 30 characters in length, and must contain at least one uppercase letter, one lowercase letter, and one number.</a:t>
            </a:r>
          </a:p>
          <a:p>
            <a:pPr marL="285750" indent="-285750">
              <a:defRPr/>
            </a:pPr>
            <a:r>
              <a:rPr lang="en-US" sz="1800" dirty="0">
                <a:latin typeface="Arial" panose="020B0604020202020204" pitchFamily="34" charset="0"/>
                <a:cs typeface="Arial" panose="020B0604020202020204" pitchFamily="34" charset="0"/>
              </a:rPr>
              <a:t>Your password is case-sensitive.</a:t>
            </a:r>
          </a:p>
          <a:p>
            <a:endParaRPr lang="en-US" dirty="0"/>
          </a:p>
        </p:txBody>
      </p:sp>
      <p:pic>
        <p:nvPicPr>
          <p:cNvPr id="9" name="Picture 8" descr="Image of the &quot;Account Information&quot; page showing fields for Username, Email Address, Confirm Email Address, Password, and Confirm Password.">
            <a:extLst>
              <a:ext uri="{FF2B5EF4-FFF2-40B4-BE49-F238E27FC236}">
                <a16:creationId xmlns:a16="http://schemas.microsoft.com/office/drawing/2014/main" id="{CB8A5BD5-9F29-4FCB-AB56-213E118A5219}"/>
              </a:ext>
            </a:extLst>
          </p:cNvPr>
          <p:cNvPicPr>
            <a:picLocks noChangeAspect="1"/>
          </p:cNvPicPr>
          <p:nvPr/>
        </p:nvPicPr>
        <p:blipFill rotWithShape="1">
          <a:blip r:embed="rId3"/>
          <a:srcRect l="22232" r="37891"/>
          <a:stretch/>
        </p:blipFill>
        <p:spPr>
          <a:xfrm>
            <a:off x="4537395" y="1566725"/>
            <a:ext cx="4081819" cy="4926150"/>
          </a:xfrm>
          <a:prstGeom prst="rect">
            <a:avLst/>
          </a:prstGeom>
          <a:ln>
            <a:solidFill>
              <a:schemeClr val="tx1"/>
            </a:solidFill>
          </a:ln>
        </p:spPr>
      </p:pic>
    </p:spTree>
    <p:extLst>
      <p:ext uri="{BB962C8B-B14F-4D97-AF65-F5344CB8AC3E}">
        <p14:creationId xmlns:p14="http://schemas.microsoft.com/office/powerpoint/2010/main" val="970516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788638" y="1506278"/>
            <a:ext cx="6102167" cy="4850072"/>
          </a:xfrm>
          <a:prstGeom prst="rect">
            <a:avLst/>
          </a:prstGeom>
          <a:ln>
            <a:solidFill>
              <a:schemeClr val="tx1"/>
            </a:solidFill>
          </a:ln>
        </p:spPr>
      </p:pic>
      <p:sp>
        <p:nvSpPr>
          <p:cNvPr id="9221" name="Slide Number Placeholder 3"/>
          <p:cNvSpPr>
            <a:spLocks noGrp="1"/>
          </p:cNvSpPr>
          <p:nvPr>
            <p:ph type="sldNum" sz="quarter" idx="12"/>
          </p:nvPr>
        </p:nvSpPr>
        <p:spPr>
          <a:noFill/>
        </p:spPr>
        <p:txBody>
          <a:bodyPr/>
          <a:lstStyle/>
          <a:p>
            <a:fld id="{7BB6811E-9652-471D-AFE2-263B284039CE}" type="slidenum">
              <a:rPr lang="en-US" smtClean="0">
                <a:solidFill>
                  <a:prstClr val="white"/>
                </a:solidFill>
              </a:rPr>
              <a:pPr/>
              <a:t>80</a:t>
            </a:fld>
            <a:endParaRPr lang="en-US" dirty="0">
              <a:solidFill>
                <a:prstClr val="white"/>
              </a:solidFill>
            </a:endParaRPr>
          </a:p>
        </p:txBody>
      </p:sp>
      <p:sp>
        <p:nvSpPr>
          <p:cNvPr id="4" name="TextBox 3"/>
          <p:cNvSpPr txBox="1"/>
          <p:nvPr/>
        </p:nvSpPr>
        <p:spPr>
          <a:xfrm>
            <a:off x="345330" y="124491"/>
            <a:ext cx="8716466" cy="1077218"/>
          </a:xfrm>
          <a:prstGeom prst="rect">
            <a:avLst/>
          </a:prstGeom>
          <a:noFill/>
        </p:spPr>
        <p:txBody>
          <a:bodyPr wrap="square" rtlCol="0">
            <a:spAutoFit/>
          </a:bodyPr>
          <a:lstStyle/>
          <a:p>
            <a:pPr algn="ctr"/>
            <a:r>
              <a:rPr lang="en-US" sz="3200" b="1" dirty="0">
                <a:cs typeface="Arial" panose="020B0604020202020204" pitchFamily="34" charset="0"/>
              </a:rPr>
              <a:t>FAFSA Filing Deadlines &amp;</a:t>
            </a:r>
          </a:p>
          <a:p>
            <a:pPr algn="ctr"/>
            <a:r>
              <a:rPr lang="en-US" sz="3200" b="1" dirty="0">
                <a:cs typeface="Arial" panose="020B0604020202020204" pitchFamily="34" charset="0"/>
              </a:rPr>
              <a:t>Complete State Record Deadlines</a:t>
            </a:r>
          </a:p>
        </p:txBody>
      </p:sp>
      <p:sp>
        <p:nvSpPr>
          <p:cNvPr id="7" name="Down Arrow 6"/>
          <p:cNvSpPr/>
          <p:nvPr/>
        </p:nvSpPr>
        <p:spPr>
          <a:xfrm rot="5400000" flipV="1">
            <a:off x="2429952" y="1885319"/>
            <a:ext cx="310822" cy="4087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0000"/>
              </a:solidFill>
            </a:endParaRPr>
          </a:p>
        </p:txBody>
      </p:sp>
      <p:sp>
        <p:nvSpPr>
          <p:cNvPr id="14" name="Rectangle 13"/>
          <p:cNvSpPr/>
          <p:nvPr/>
        </p:nvSpPr>
        <p:spPr>
          <a:xfrm>
            <a:off x="2803756" y="3910519"/>
            <a:ext cx="6090862" cy="404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99780" y="1484233"/>
            <a:ext cx="6082712" cy="506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5400000" flipV="1">
            <a:off x="2416837" y="4220606"/>
            <a:ext cx="298226" cy="4121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dirty="0">
              <a:solidFill>
                <a:srgbClr val="FF0000"/>
              </a:solidFill>
            </a:endParaRPr>
          </a:p>
        </p:txBody>
      </p:sp>
      <p:sp>
        <p:nvSpPr>
          <p:cNvPr id="5" name="TextBox 4"/>
          <p:cNvSpPr txBox="1"/>
          <p:nvPr/>
        </p:nvSpPr>
        <p:spPr>
          <a:xfrm>
            <a:off x="79288" y="1591145"/>
            <a:ext cx="2802102" cy="1754326"/>
          </a:xfrm>
          <a:prstGeom prst="rect">
            <a:avLst/>
          </a:prstGeom>
          <a:noFill/>
        </p:spPr>
        <p:txBody>
          <a:bodyPr wrap="square" rtlCol="0">
            <a:spAutoFit/>
          </a:bodyPr>
          <a:lstStyle/>
          <a:p>
            <a:r>
              <a:rPr lang="en-US" dirty="0"/>
              <a:t>All students who </a:t>
            </a:r>
          </a:p>
          <a:p>
            <a:r>
              <a:rPr lang="en-US" dirty="0"/>
              <a:t>received TAG during </a:t>
            </a:r>
          </a:p>
          <a:p>
            <a:r>
              <a:rPr lang="en-US" dirty="0"/>
              <a:t>22-23 academic year MUST complete</a:t>
            </a:r>
          </a:p>
          <a:p>
            <a:r>
              <a:rPr lang="en-US" dirty="0"/>
              <a:t>the 2023-2024 FAFSA by April 15, 2023. </a:t>
            </a:r>
          </a:p>
        </p:txBody>
      </p:sp>
      <p:sp>
        <p:nvSpPr>
          <p:cNvPr id="8" name="TextBox 7"/>
          <p:cNvSpPr txBox="1"/>
          <p:nvPr/>
        </p:nvSpPr>
        <p:spPr>
          <a:xfrm>
            <a:off x="79288" y="3699119"/>
            <a:ext cx="2564900" cy="2585323"/>
          </a:xfrm>
          <a:prstGeom prst="rect">
            <a:avLst/>
          </a:prstGeom>
          <a:noFill/>
        </p:spPr>
        <p:txBody>
          <a:bodyPr wrap="square" rtlCol="0">
            <a:spAutoFit/>
          </a:bodyPr>
          <a:lstStyle/>
          <a:p>
            <a:r>
              <a:rPr lang="en-US" dirty="0"/>
              <a:t>All other student must file by September 15, 2023.  All requests listed on the students NJFAMS “To Do” list</a:t>
            </a:r>
          </a:p>
          <a:p>
            <a:r>
              <a:rPr lang="en-US" dirty="0"/>
              <a:t>Must be submitted or completed by October 1, 2023 for the 23-24 academic year.</a:t>
            </a:r>
          </a:p>
        </p:txBody>
      </p:sp>
      <p:sp>
        <p:nvSpPr>
          <p:cNvPr id="19" name="Rectangle 18"/>
          <p:cNvSpPr/>
          <p:nvPr/>
        </p:nvSpPr>
        <p:spPr>
          <a:xfrm>
            <a:off x="2863450" y="3423296"/>
            <a:ext cx="296492" cy="234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9925529"/>
      </p:ext>
    </p:extLst>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C3CA37A-05D4-4C1F-B61E-F6326D2C2091}" type="slidenum">
              <a:rPr lang="en-US" sz="1400" smtClean="0"/>
              <a:pPr/>
              <a:t>81</a:t>
            </a:fld>
            <a:endParaRPr lang="en-US" sz="1400"/>
          </a:p>
        </p:txBody>
      </p:sp>
      <p:pic>
        <p:nvPicPr>
          <p:cNvPr id="2" name="Picture 1"/>
          <p:cNvPicPr>
            <a:picLocks noChangeAspect="1"/>
          </p:cNvPicPr>
          <p:nvPr/>
        </p:nvPicPr>
        <p:blipFill>
          <a:blip r:embed="rId3"/>
          <a:stretch>
            <a:fillRect/>
          </a:stretch>
        </p:blipFill>
        <p:spPr>
          <a:xfrm>
            <a:off x="4567237" y="3424237"/>
            <a:ext cx="9525" cy="9525"/>
          </a:xfrm>
          <a:prstGeom prst="rect">
            <a:avLst/>
          </a:prstGeom>
        </p:spPr>
      </p:pic>
      <p:sp>
        <p:nvSpPr>
          <p:cNvPr id="5" name="TextBox 4"/>
          <p:cNvSpPr txBox="1"/>
          <p:nvPr/>
        </p:nvSpPr>
        <p:spPr>
          <a:xfrm>
            <a:off x="4762" y="623574"/>
            <a:ext cx="9144000" cy="769441"/>
          </a:xfrm>
          <a:prstGeom prst="rect">
            <a:avLst/>
          </a:prstGeom>
          <a:noFill/>
        </p:spPr>
        <p:txBody>
          <a:bodyPr wrap="square" rtlCol="0">
            <a:spAutoFit/>
          </a:bodyPr>
          <a:lstStyle/>
          <a:p>
            <a:pPr algn="ctr"/>
            <a:r>
              <a:rPr lang="en-US" sz="4400" b="1" dirty="0">
                <a:cs typeface="Arial" panose="020B0604020202020204" pitchFamily="34" charset="0"/>
              </a:rPr>
              <a:t>Questions?</a:t>
            </a:r>
          </a:p>
        </p:txBody>
      </p:sp>
      <p:sp>
        <p:nvSpPr>
          <p:cNvPr id="6" name="TextBox 5"/>
          <p:cNvSpPr txBox="1"/>
          <p:nvPr/>
        </p:nvSpPr>
        <p:spPr>
          <a:xfrm>
            <a:off x="4762" y="5343244"/>
            <a:ext cx="9139238" cy="769441"/>
          </a:xfrm>
          <a:prstGeom prst="rect">
            <a:avLst/>
          </a:prstGeom>
          <a:noFill/>
        </p:spPr>
        <p:txBody>
          <a:bodyPr wrap="square" rtlCol="0">
            <a:spAutoFit/>
          </a:bodyPr>
          <a:lstStyle/>
          <a:p>
            <a:pPr algn="ctr"/>
            <a:r>
              <a:rPr lang="en-US" sz="4400" b="1" dirty="0">
                <a:cs typeface="Arial" panose="020B0604020202020204" pitchFamily="34" charset="0"/>
              </a:rPr>
              <a:t>Thank You</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375" y="1799929"/>
            <a:ext cx="7569344" cy="3299650"/>
          </a:xfrm>
          <a:prstGeom prst="rect">
            <a:avLst/>
          </a:prstGeom>
        </p:spPr>
      </p:pic>
    </p:spTree>
    <p:extLst>
      <p:ext uri="{BB962C8B-B14F-4D97-AF65-F5344CB8AC3E}">
        <p14:creationId xmlns:p14="http://schemas.microsoft.com/office/powerpoint/2010/main" val="385231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Arial" panose="020B0604020202020204" pitchFamily="34" charset="0"/>
                <a:cs typeface="Arial" panose="020B0604020202020204" pitchFamily="34" charset="0"/>
              </a:rPr>
              <a:t>Your Account Is Created</a:t>
            </a:r>
          </a:p>
        </p:txBody>
      </p:sp>
      <p:sp>
        <p:nvSpPr>
          <p:cNvPr id="4" name="Slide Number Placeholder 3"/>
          <p:cNvSpPr>
            <a:spLocks noGrp="1"/>
          </p:cNvSpPr>
          <p:nvPr>
            <p:ph type="sldNum" sz="quarter" idx="12"/>
          </p:nvPr>
        </p:nvSpPr>
        <p:spPr/>
        <p:txBody>
          <a:bodyPr/>
          <a:lstStyle/>
          <a:p>
            <a:pPr>
              <a:defRPr/>
            </a:pPr>
            <a:fld id="{FB958835-ED15-4C76-9B4A-E2DBB33E1079}" type="slidenum">
              <a:rPr lang="en-US" smtClean="0"/>
              <a:pPr>
                <a:defRPr/>
              </a:pPr>
              <a:t>9</a:t>
            </a:fld>
            <a:endParaRPr lang="en-US" dirty="0"/>
          </a:p>
        </p:txBody>
      </p:sp>
      <p:pic>
        <p:nvPicPr>
          <p:cNvPr id="5" name="Content Placeholder 4" descr="Image of the “Your Account Was Successfully Created” modal.">
            <a:extLst>
              <a:ext uri="{FF2B5EF4-FFF2-40B4-BE49-F238E27FC236}">
                <a16:creationId xmlns:a16="http://schemas.microsoft.com/office/drawing/2014/main" id="{41A1DE01-E6B5-4288-B990-79E8652D1A0F}"/>
              </a:ext>
            </a:extLst>
          </p:cNvPr>
          <p:cNvPicPr>
            <a:picLocks noGrp="1" noChangeAspect="1"/>
          </p:cNvPicPr>
          <p:nvPr>
            <p:ph idx="1"/>
          </p:nvPr>
        </p:nvPicPr>
        <p:blipFill rotWithShape="1">
          <a:blip r:embed="rId2"/>
          <a:srcRect l="25518" t="10126" r="48807" b="2496"/>
          <a:stretch/>
        </p:blipFill>
        <p:spPr>
          <a:xfrm>
            <a:off x="5493774" y="1619225"/>
            <a:ext cx="3193026" cy="4784589"/>
          </a:xfrm>
          <a:prstGeom prst="rect">
            <a:avLst/>
          </a:prstGeom>
          <a:ln>
            <a:solidFill>
              <a:schemeClr val="tx1"/>
            </a:solidFill>
          </a:ln>
        </p:spPr>
      </p:pic>
      <p:sp>
        <p:nvSpPr>
          <p:cNvPr id="6" name="Text Placeholder 3">
            <a:extLst>
              <a:ext uri="{FF2B5EF4-FFF2-40B4-BE49-F238E27FC236}">
                <a16:creationId xmlns:a16="http://schemas.microsoft.com/office/drawing/2014/main" id="{8381EEFC-E61B-5C43-BD12-B859DBE4DB47}"/>
              </a:ext>
            </a:extLst>
          </p:cNvPr>
          <p:cNvSpPr txBox="1">
            <a:spLocks/>
          </p:cNvSpPr>
          <p:nvPr/>
        </p:nvSpPr>
        <p:spPr>
          <a:xfrm>
            <a:off x="220519" y="1490117"/>
            <a:ext cx="4911164" cy="252140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a:spcAft>
                <a:spcPts val="0"/>
              </a:spcAft>
              <a:defRPr/>
            </a:pPr>
            <a:r>
              <a:rPr lang="en-US" sz="1900" dirty="0">
                <a:latin typeface="Arial" panose="020B0604020202020204" pitchFamily="34" charset="0"/>
                <a:cs typeface="Arial" panose="020B0604020202020204" pitchFamily="34" charset="0"/>
              </a:rPr>
              <a:t>If you provided an email address, you’ll receive a confirmation email.</a:t>
            </a:r>
          </a:p>
          <a:p>
            <a:pPr marL="171450" indent="-171450">
              <a:spcAft>
                <a:spcPts val="0"/>
              </a:spcAft>
              <a:defRPr/>
            </a:pPr>
            <a:r>
              <a:rPr lang="en-US" sz="1900" dirty="0">
                <a:latin typeface="Arial" panose="020B0604020202020204" pitchFamily="34" charset="0"/>
                <a:cs typeface="Arial" panose="020B0604020202020204" pitchFamily="34" charset="0"/>
              </a:rPr>
              <a:t>You can immediately use your account username and password to sign an original (first-time) FAFSA form.</a:t>
            </a:r>
          </a:p>
          <a:p>
            <a:pPr marL="171450" indent="-171450">
              <a:spcAft>
                <a:spcPts val="0"/>
              </a:spcAft>
              <a:defRPr/>
            </a:pPr>
            <a:r>
              <a:rPr lang="en-US" sz="1900" dirty="0">
                <a:latin typeface="Arial" panose="020B0604020202020204" pitchFamily="34" charset="0"/>
                <a:cs typeface="Arial" panose="020B0604020202020204" pitchFamily="34" charset="0"/>
              </a:rPr>
              <a:t>Your info will be sent to the Social Security Administration (SSA) for confirmation.</a:t>
            </a:r>
          </a:p>
          <a:p>
            <a:pPr marL="171450" indent="-171450">
              <a:spcAft>
                <a:spcPts val="0"/>
              </a:spcAft>
              <a:defRPr/>
            </a:pPr>
            <a:r>
              <a:rPr lang="en-US" sz="1900" dirty="0">
                <a:latin typeface="Arial" panose="020B0604020202020204" pitchFamily="34" charset="0"/>
                <a:cs typeface="Arial" panose="020B0604020202020204" pitchFamily="34" charset="0"/>
              </a:rPr>
              <a:t>SSA review will take 1–3 days.</a:t>
            </a:r>
          </a:p>
          <a:p>
            <a:pPr marL="171450" indent="-171450">
              <a:spcAft>
                <a:spcPts val="0"/>
              </a:spcAft>
              <a:defRPr/>
            </a:pPr>
            <a:r>
              <a:rPr lang="en-US" sz="1900" dirty="0">
                <a:latin typeface="Arial" panose="020B0604020202020204" pitchFamily="34" charset="0"/>
                <a:cs typeface="Arial" panose="020B0604020202020204" pitchFamily="34" charset="0"/>
              </a:rPr>
              <a:t>Until your info is verified, you won’t be able to take certain actions, such as correcting your FAFSA</a:t>
            </a:r>
            <a:r>
              <a:rPr lang="en-US" sz="1900" baseline="30000"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form, submitting a FAFSA Renewal, or signing forms such as the </a:t>
            </a:r>
            <a:r>
              <a:rPr lang="en-US" sz="1900" i="1" dirty="0">
                <a:latin typeface="Arial" panose="020B0604020202020204" pitchFamily="34" charset="0"/>
                <a:cs typeface="Arial" panose="020B0604020202020204" pitchFamily="34" charset="0"/>
              </a:rPr>
              <a:t>Income-Driven Repayment Plan Request </a:t>
            </a:r>
            <a:r>
              <a:rPr lang="en-US" sz="1900" dirty="0">
                <a:latin typeface="Arial" panose="020B0604020202020204" pitchFamily="34" charset="0"/>
                <a:cs typeface="Arial" panose="020B0604020202020204" pitchFamily="34" charset="0"/>
              </a:rPr>
              <a:t>and </a:t>
            </a:r>
            <a:r>
              <a:rPr lang="en-US" sz="1900" i="1" dirty="0">
                <a:latin typeface="Arial" panose="020B0604020202020204" pitchFamily="34" charset="0"/>
                <a:cs typeface="Arial" panose="020B0604020202020204" pitchFamily="34" charset="0"/>
              </a:rPr>
              <a:t>Direct Consolidation Loan Application</a:t>
            </a:r>
            <a:r>
              <a:rPr lang="en-US" sz="1900" dirty="0">
                <a:latin typeface="Arial" panose="020B0604020202020204" pitchFamily="34" charset="0"/>
                <a:cs typeface="Arial" panose="020B0604020202020204" pitchFamily="34" charset="0"/>
              </a:rPr>
              <a:t>. </a:t>
            </a:r>
          </a:p>
          <a:p>
            <a:pPr>
              <a:spcAft>
                <a:spcPts val="0"/>
              </a:spcAft>
            </a:pPr>
            <a:endParaRPr lang="en-US" sz="1800" dirty="0">
              <a:latin typeface="Arial" panose="020B0604020202020204" pitchFamily="34" charset="0"/>
              <a:cs typeface="Arial" panose="020B0604020202020204" pitchFamily="34" charset="0"/>
            </a:endParaRPr>
          </a:p>
          <a:p>
            <a:pPr marL="171450" indent="-171450">
              <a:spcAft>
                <a:spcPts val="0"/>
              </a:spcAft>
            </a:pPr>
            <a:endParaRPr lang="en-US" sz="2000" dirty="0">
              <a:latin typeface="+mj-lt"/>
            </a:endParaRPr>
          </a:p>
          <a:p>
            <a:endParaRPr lang="en-US" dirty="0"/>
          </a:p>
        </p:txBody>
      </p:sp>
    </p:spTree>
    <p:extLst>
      <p:ext uri="{BB962C8B-B14F-4D97-AF65-F5344CB8AC3E}">
        <p14:creationId xmlns:p14="http://schemas.microsoft.com/office/powerpoint/2010/main" val="2752240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Circuit</Template>
  <TotalTime>27224</TotalTime>
  <Words>3120</Words>
  <Application>Microsoft Office PowerPoint</Application>
  <PresentationFormat>On-screen Show (4:3)</PresentationFormat>
  <Paragraphs>385</Paragraphs>
  <Slides>81</Slides>
  <Notes>63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Arial Unicode MS</vt:lpstr>
      <vt:lpstr>Calibri</vt:lpstr>
      <vt:lpstr>Cambria</vt:lpstr>
      <vt:lpstr>Castellar</vt:lpstr>
      <vt:lpstr>Times New Roman</vt:lpstr>
      <vt:lpstr>Office Theme</vt:lpstr>
      <vt:lpstr>How to Apply for Federal  &amp;  State Aid</vt:lpstr>
      <vt:lpstr>FEDERAL STUDENT AID ID or   FSAID</vt:lpstr>
      <vt:lpstr>What is the FSA ID?</vt:lpstr>
      <vt:lpstr>Do Parents Need an  FSA Account?</vt:lpstr>
      <vt:lpstr>How do you create your FSA ID? </vt:lpstr>
      <vt:lpstr>Getting Started</vt:lpstr>
      <vt:lpstr>Provide Personal Identification Information</vt:lpstr>
      <vt:lpstr>Create Your Account Username and  Password</vt:lpstr>
      <vt:lpstr>Your Account Is Created</vt:lpstr>
      <vt:lpstr>FAFSA </vt:lpstr>
      <vt:lpstr>Studentaid.gov</vt:lpstr>
      <vt:lpstr>Role Selection</vt:lpstr>
      <vt:lpstr>PowerPoint Presentation</vt:lpstr>
      <vt:lpstr>Login – I am the Student</vt:lpstr>
      <vt:lpstr>SAVE Key</vt:lpstr>
      <vt:lpstr>Login – I am the Parent, Preparer or Student from a Freely Associated State</vt:lpstr>
      <vt:lpstr>Create a Save Key</vt:lpstr>
      <vt:lpstr>Student E-mail and Phone - Dependent</vt:lpstr>
      <vt:lpstr>Student Address - Dependent</vt:lpstr>
      <vt:lpstr>PowerPoint Presentation</vt:lpstr>
      <vt:lpstr>Student Education - Dependent</vt:lpstr>
      <vt:lpstr>Student Driver’s License - Dependent</vt:lpstr>
      <vt:lpstr>Student Foster Care/Parent Education Completion - Dependent</vt:lpstr>
      <vt:lpstr>Search for High School - Dependent</vt:lpstr>
      <vt:lpstr>Search for High School Results - Dependent</vt:lpstr>
      <vt:lpstr>PowerPoint Presentation</vt:lpstr>
      <vt:lpstr>Search for Colleges - Dependent</vt:lpstr>
      <vt:lpstr>Selected Colleges and Housing Plans - Dependent</vt:lpstr>
      <vt:lpstr>PowerPoint Presentation</vt:lpstr>
      <vt:lpstr>Student Marital Status - Dependent</vt:lpstr>
      <vt:lpstr>Does Student Have Dependents? - Dependent</vt:lpstr>
      <vt:lpstr>Student Additional Dependency Questions - Dependent</vt:lpstr>
      <vt:lpstr>Student Homelessness Filter Question - Dependent</vt:lpstr>
      <vt:lpstr>PowerPoint Presentation</vt:lpstr>
      <vt:lpstr>Parent Marital Status - Dependent</vt:lpstr>
      <vt:lpstr>Personal Information for Parent - Dependent</vt:lpstr>
      <vt:lpstr>Personal Information for Other Parent - Dependent</vt:lpstr>
      <vt:lpstr>Parent State of Legal Residence - Dependent</vt:lpstr>
      <vt:lpstr>Parent Household Info - Dependent</vt:lpstr>
      <vt:lpstr>PowerPoint Presentation</vt:lpstr>
      <vt:lpstr>Parent Tax Filing Status – Dependent </vt:lpstr>
      <vt:lpstr>PowerPoint Presentation</vt:lpstr>
      <vt:lpstr>Parent Log In to the IRS DRT - Dependent</vt:lpstr>
      <vt:lpstr>Personal Information, Top Section, Parent – IRS Site</vt:lpstr>
      <vt:lpstr> Results Page, Top Section, Parent – IRS Site</vt:lpstr>
      <vt:lpstr>Parent Leaving FAFSA - Dependent</vt:lpstr>
      <vt:lpstr>You Are Now Leaving This Page - Dependent</vt:lpstr>
      <vt:lpstr>Parent Additional IRS Info - Dependent</vt:lpstr>
      <vt:lpstr>Parent Additional IRS Info - Dependent</vt:lpstr>
      <vt:lpstr>Parent Questions for Tax Filers Only – Dependent</vt:lpstr>
      <vt:lpstr>Parent Additional Financial Info - Dependent</vt:lpstr>
      <vt:lpstr>Parent Untaxed Income - Dependent</vt:lpstr>
      <vt:lpstr>Parent Assets - Dependent</vt:lpstr>
      <vt:lpstr>Student Tax Filing Status - Dependent</vt:lpstr>
      <vt:lpstr>Student IRS Info - Dependent</vt:lpstr>
      <vt:lpstr>Student Income from Work - Dependent</vt:lpstr>
      <vt:lpstr>Student Additional IRS Info - Dependent</vt:lpstr>
      <vt:lpstr>Student Questions for Tax Filers Only - Dependent</vt:lpstr>
      <vt:lpstr>Student Additional Financial Info - Dependent</vt:lpstr>
      <vt:lpstr>Student Untaxed Income - Dependent</vt:lpstr>
      <vt:lpstr>Student Assets - Dependent</vt:lpstr>
      <vt:lpstr>FAFSA Summary - Student Demographics and School Selection - Dependent</vt:lpstr>
      <vt:lpstr>Signature Status – Dependent </vt:lpstr>
      <vt:lpstr>Signature Status – Dependent </vt:lpstr>
      <vt:lpstr>Preparer Info - Dependent</vt:lpstr>
      <vt:lpstr>PowerPoint Presentation</vt:lpstr>
      <vt:lpstr>Signature Options, Student - Dependent</vt:lpstr>
      <vt:lpstr>PowerPoint Presentation</vt:lpstr>
      <vt:lpstr>PowerPoint Presentation</vt:lpstr>
      <vt:lpstr>Signature Status, Student Signature Accepted - Dependent</vt:lpstr>
      <vt:lpstr>NJ DREAMERS Application Process</vt:lpstr>
      <vt:lpstr>NJ DREAMERS </vt:lpstr>
      <vt:lpstr>NJ Dreamers Application  Location</vt:lpstr>
      <vt:lpstr>Student Portal Welcome Page</vt:lpstr>
      <vt:lpstr>Student Portal</vt:lpstr>
      <vt:lpstr>To Do List</vt:lpstr>
      <vt:lpstr>Apply Online for Scholarships</vt:lpstr>
      <vt:lpstr>Award and Eligibility Information</vt:lpstr>
      <vt:lpstr>Award and Eligibility Information</vt:lpstr>
      <vt:lpstr>PowerPoint Presentation</vt:lpstr>
      <vt:lpstr>PowerPoint Presentation</vt:lpstr>
    </vt:vector>
  </TitlesOfParts>
  <Company>HESAA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NJCLASS Originations</dc:title>
  <dc:creator>Lorraine Staley</dc:creator>
  <cp:lastModifiedBy>Catherine Boscher-Murphy</cp:lastModifiedBy>
  <cp:revision>1338</cp:revision>
  <cp:lastPrinted>2018-02-12T19:56:32Z</cp:lastPrinted>
  <dcterms:created xsi:type="dcterms:W3CDTF">2014-10-27T17:27:52Z</dcterms:created>
  <dcterms:modified xsi:type="dcterms:W3CDTF">2022-10-04T13:09:40Z</dcterms:modified>
</cp:coreProperties>
</file>